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media/image-12-2.png>
</file>

<file path=ppt/media/image-12-3.png>
</file>

<file path=ppt/media/image-12-4.png>
</file>

<file path=ppt/media/image-12-5.jpg>
</file>

<file path=ppt/media/image-15-2.png>
</file>

<file path=ppt/media/image-15-3.png>
</file>

<file path=ppt/media/image-15-4.png>
</file>

<file path=ppt/media/image-15-5.png>
</file>

<file path=ppt/media/image-15-6.jpg>
</file>

<file path=ppt/media/image-16-2.jpg>
</file>

<file path=ppt/media/image-17-2.png>
</file>

<file path=ppt/media/image-17-3.png>
</file>

<file path=ppt/media/image-17-4.png>
</file>

<file path=ppt/media/image-19-2.jpg>
</file>

<file path=ppt/media/image-2-2.png>
</file>

<file path=ppt/media/image-20-2.png>
</file>

<file path=ppt/media/image-20-3.png>
</file>

<file path=ppt/media/image-20-4.png>
</file>

<file path=ppt/media/image-20-5.jpg>
</file>

<file path=ppt/media/image-22-2.png>
</file>

<file path=ppt/media/image-22-3.png>
</file>

<file path=ppt/media/image-22-4.png>
</file>

<file path=ppt/media/image-23-2.png>
</file>

<file path=ppt/media/image-23-3.png>
</file>

<file path=ppt/media/image-23-4.png>
</file>

<file path=ppt/media/image-24-2.png>
</file>

<file path=ppt/media/image-24-3.png>
</file>

<file path=ppt/media/image-24-4.png>
</file>

<file path=ppt/media/image-24-5.png>
</file>

<file path=ppt/media/image-4-2.png>
</file>

<file path=ppt/media/image-4-3.png>
</file>

<file path=ppt/media/image-4-4.png>
</file>

<file path=ppt/media/image-5-2.png>
</file>

<file path=ppt/media/image-5-3.png>
</file>

<file path=ppt/media/image-5-4.png>
</file>

<file path=ppt/media/image-5-5.png>
</file>

<file path=ppt/media/image-9-2.jpg>
</file>

<file path=ppt/media/image-9-3.jpg>
</file>

<file path=ppt/media/image-9-4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image" Target="../media/image-12-5.jp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image" Target="../media/image-15-6.jp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image" Target="../media/image-1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image" Target="../media/image-19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image" Target="../media/image-20-4.png"/><Relationship Id="rId5" Type="http://schemas.openxmlformats.org/officeDocument/2006/relationships/image" Target="../media/image-20-5.jp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image" Target="../media/image-22-2.png"/><Relationship Id="rId3" Type="http://schemas.openxmlformats.org/officeDocument/2006/relationships/image" Target="../media/image-22-3.png"/><Relationship Id="rId4" Type="http://schemas.openxmlformats.org/officeDocument/2006/relationships/image" Target="../media/image-22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image" Target="../media/image-23-2.png"/><Relationship Id="rId3" Type="http://schemas.openxmlformats.org/officeDocument/2006/relationships/image" Target="../media/image-23-3.png"/><Relationship Id="rId4" Type="http://schemas.openxmlformats.org/officeDocument/2006/relationships/image" Target="../media/image-23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image" Target="../media/image-24-2.png"/><Relationship Id="rId3" Type="http://schemas.openxmlformats.org/officeDocument/2006/relationships/image" Target="../media/image-24-3.png"/><Relationship Id="rId4" Type="http://schemas.openxmlformats.org/officeDocument/2006/relationships/image" Target="../media/image-24-4.png"/><Relationship Id="rId5" Type="http://schemas.openxmlformats.org/officeDocument/2006/relationships/image" Target="../media/image-24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image" Target="../media/image-9-2.jpg"/><Relationship Id="rId3" Type="http://schemas.openxmlformats.org/officeDocument/2006/relationships/image" Target="../media/image-9-3.jpg"/><Relationship Id="rId4" Type="http://schemas.openxmlformats.org/officeDocument/2006/relationships/image" Target="../media/image-9-4.jp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2286" y="1303734"/>
            <a:ext cx="3899935" cy="131673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750"/>
              </a:spcBef>
              <a:buNone/>
            </a:pPr>
            <a:r>
              <a:rPr lang="en-US" sz="3888" b="1" spc="360" kern="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乡镇医院挂号预约系统开发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941982" y="2829592"/>
            <a:ext cx="4000239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基于小程序与Java后端的实现</a:t>
            </a:r>
            <a:endParaRPr lang="en-US" sz="1440" dirty="0"/>
          </a:p>
        </p:txBody>
      </p:sp>
      <p:sp>
        <p:nvSpPr>
          <p:cNvPr id="4" name="Text 2"/>
          <p:cNvSpPr/>
          <p:nvPr/>
        </p:nvSpPr>
        <p:spPr>
          <a:xfrm>
            <a:off x="6798981" y="4373018"/>
            <a:ext cx="214324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296" dirty="0">
                <a:solidFill>
                  <a:srgbClr val="FFFFFF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汇报人: </a:t>
            </a:r>
            <a:endParaRPr lang="en-US" sz="1440" dirty="0"/>
          </a:p>
        </p:txBody>
      </p:sp>
      <p:sp>
        <p:nvSpPr>
          <p:cNvPr id="5" name="Shape 3"/>
          <p:cNvSpPr/>
          <p:nvPr/>
        </p:nvSpPr>
        <p:spPr>
          <a:xfrm>
            <a:off x="5598226" y="2756440"/>
            <a:ext cx="3178257" cy="0"/>
          </a:xfrm>
          <a:custGeom>
            <a:avLst/>
            <a:gdLst/>
            <a:ahLst/>
            <a:cxnLst/>
            <a:rect l="l" t="t" r="r" b="b"/>
            <a:pathLst>
              <a:path w="3178257" h="0">
                <a:moveTo>
                  <a:pt x="0" y="0"/>
                </a:moveTo>
                <a:moveTo>
                  <a:pt x="0" y="0"/>
                </a:moveTo>
                <a:lnTo>
                  <a:pt x="3178257" y="0"/>
                </a:lnTo>
              </a:path>
            </a:pathLst>
          </a:custGeom>
          <a:noFill/>
          <a:ln w="9525">
            <a:solidFill>
              <a:srgbClr val="FFFFFF">
                <a:alpha val="21961"/>
              </a:srgbClr>
            </a:solidFill>
            <a:prstDash val="solid"/>
            <a:headEnd type="none"/>
            <a:tailEnd type="none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03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技术实现</a:t>
            </a:r>
            <a:endParaRPr lang="en-US" sz="144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Spring Boot框架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334023" y="1070220"/>
            <a:ext cx="2653589" cy="3419822"/>
          </a:xfrm>
          <a:custGeom>
            <a:avLst/>
            <a:gdLst/>
            <a:ahLst/>
            <a:cxnLst/>
            <a:rect l="l" t="t" r="r" b="b"/>
            <a:pathLst>
              <a:path w="2653589" h="3419822">
                <a:moveTo>
                  <a:pt x="331699" y="0"/>
                </a:moveTo>
                <a:moveTo>
                  <a:pt x="331699" y="0"/>
                </a:moveTo>
                <a:lnTo>
                  <a:pt x="2653589" y="0"/>
                </a:lnTo>
                <a:lnTo>
                  <a:pt x="2653589" y="3051818"/>
                </a:lnTo>
                <a:quadBezTo>
                  <a:pt x="2653589" y="3419822"/>
                  <a:pt x="2321890" y="3419822"/>
                </a:quadBezTo>
                <a:lnTo>
                  <a:pt x="0" y="3419822"/>
                </a:lnTo>
                <a:lnTo>
                  <a:pt x="0" y="368004"/>
                </a:lnTo>
                <a:quadBezTo>
                  <a:pt x="0" y="0"/>
                  <a:pt x="331699" y="0"/>
                </a:quadBezTo>
                <a:close/>
              </a:path>
            </a:pathLst>
          </a:custGeom>
          <a:solidFill>
            <a:srgbClr val="328CB2">
              <a:alpha val="1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407175" y="1347658"/>
            <a:ext cx="1362233" cy="70408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736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01</a:t>
            </a:r>
            <a:endParaRPr lang="en-US" sz="1440" dirty="0"/>
          </a:p>
        </p:txBody>
      </p:sp>
      <p:sp>
        <p:nvSpPr>
          <p:cNvPr id="5" name="Shape 3"/>
          <p:cNvSpPr/>
          <p:nvPr/>
        </p:nvSpPr>
        <p:spPr>
          <a:xfrm>
            <a:off x="3240367" y="1070220"/>
            <a:ext cx="2653589" cy="3419822"/>
          </a:xfrm>
          <a:custGeom>
            <a:avLst/>
            <a:gdLst/>
            <a:ahLst/>
            <a:cxnLst/>
            <a:rect l="l" t="t" r="r" b="b"/>
            <a:pathLst>
              <a:path w="2653589" h="3419822">
                <a:moveTo>
                  <a:pt x="331699" y="0"/>
                </a:moveTo>
                <a:moveTo>
                  <a:pt x="331699" y="0"/>
                </a:moveTo>
                <a:lnTo>
                  <a:pt x="2653589" y="0"/>
                </a:lnTo>
                <a:lnTo>
                  <a:pt x="2653589" y="3051818"/>
                </a:lnTo>
                <a:quadBezTo>
                  <a:pt x="2653589" y="3419822"/>
                  <a:pt x="2321890" y="3419822"/>
                </a:quadBezTo>
                <a:lnTo>
                  <a:pt x="0" y="3419822"/>
                </a:lnTo>
                <a:lnTo>
                  <a:pt x="0" y="368004"/>
                </a:lnTo>
                <a:quadBezTo>
                  <a:pt x="0" y="0"/>
                  <a:pt x="331699" y="0"/>
                </a:quadBezTo>
                <a:close/>
              </a:path>
            </a:pathLst>
          </a:custGeom>
          <a:solidFill>
            <a:srgbClr val="69BBE3">
              <a:alpha val="1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3322826" y="1347658"/>
            <a:ext cx="1104990" cy="70408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736" b="1" dirty="0">
                <a:solidFill>
                  <a:srgbClr val="69BBE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02</a:t>
            </a:r>
            <a:endParaRPr lang="en-US" sz="1440" dirty="0"/>
          </a:p>
        </p:txBody>
      </p:sp>
      <p:sp>
        <p:nvSpPr>
          <p:cNvPr id="7" name="Shape 5"/>
          <p:cNvSpPr/>
          <p:nvPr/>
        </p:nvSpPr>
        <p:spPr>
          <a:xfrm>
            <a:off x="6156388" y="1070220"/>
            <a:ext cx="2653589" cy="3419822"/>
          </a:xfrm>
          <a:custGeom>
            <a:avLst/>
            <a:gdLst/>
            <a:ahLst/>
            <a:cxnLst/>
            <a:rect l="l" t="t" r="r" b="b"/>
            <a:pathLst>
              <a:path w="2653589" h="3419822">
                <a:moveTo>
                  <a:pt x="331699" y="0"/>
                </a:moveTo>
                <a:moveTo>
                  <a:pt x="331699" y="0"/>
                </a:moveTo>
                <a:lnTo>
                  <a:pt x="2653589" y="0"/>
                </a:lnTo>
                <a:lnTo>
                  <a:pt x="2653589" y="3051818"/>
                </a:lnTo>
                <a:quadBezTo>
                  <a:pt x="2653589" y="3419822"/>
                  <a:pt x="2321890" y="3419822"/>
                </a:quadBezTo>
                <a:lnTo>
                  <a:pt x="0" y="3419822"/>
                </a:lnTo>
                <a:lnTo>
                  <a:pt x="0" y="368004"/>
                </a:lnTo>
                <a:quadBezTo>
                  <a:pt x="0" y="0"/>
                  <a:pt x="331699" y="0"/>
                </a:quadBezTo>
                <a:close/>
              </a:path>
            </a:pathLst>
          </a:custGeom>
          <a:solidFill>
            <a:srgbClr val="328CB2">
              <a:alpha val="1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229333" y="1347658"/>
            <a:ext cx="1333989" cy="70408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736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03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334023" y="1947106"/>
            <a:ext cx="2653589" cy="46634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Spring Boot框架概述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334023" y="2459170"/>
            <a:ext cx="2516103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Spring Boot是一种开源的Java应用程序开发框架，旨在简化配置和部署过程，通过提供默认设置和自动配置功能，使开发者能快速搭建和运行新项目。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3240530" y="1947106"/>
            <a:ext cx="2653426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69BBE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在乡镇医院挂号预约系统中的应用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3240530" y="2459170"/>
            <a:ext cx="2516103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利用Spring Boot框架开发的乡镇医院挂号预约系统后端，确保了系统的稳定运行和易于扩展，有效提升了医疗服务的效率和患者的就医体验。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156181" y="1947106"/>
            <a:ext cx="237744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稳定性与可扩展性的优势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6156181" y="2459170"/>
            <a:ext cx="2516103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Spring Boot框架通过其内置的功能和模块，为乡镇医院挂号预约系统提供了强大的稳定性和灵活的扩展性，保障了系统长期高效运行。</a:t>
            </a:r>
            <a:endParaRPr lang="en-US" sz="144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852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微信小程序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1575236" y="1315640"/>
            <a:ext cx="7243956" cy="3189636"/>
          </a:xfrm>
          <a:custGeom>
            <a:avLst/>
            <a:gdLst/>
            <a:ahLst/>
            <a:cxnLst/>
            <a:rect l="l" t="t" r="r" b="b"/>
            <a:pathLst>
              <a:path w="7243956" h="3189636">
                <a:moveTo>
                  <a:pt x="398705" y="0"/>
                </a:moveTo>
                <a:moveTo>
                  <a:pt x="398705" y="0"/>
                </a:moveTo>
                <a:lnTo>
                  <a:pt x="6845251" y="0"/>
                </a:lnTo>
                <a:quadBezTo>
                  <a:pt x="7243956" y="0"/>
                  <a:pt x="7243956" y="398705"/>
                </a:quadBezTo>
                <a:lnTo>
                  <a:pt x="7243956" y="2790932"/>
                </a:lnTo>
                <a:quadBezTo>
                  <a:pt x="7243956" y="3189636"/>
                  <a:pt x="6845251" y="3189636"/>
                </a:quadBezTo>
                <a:lnTo>
                  <a:pt x="398705" y="3189636"/>
                </a:lnTo>
                <a:quadBezTo>
                  <a:pt x="0" y="3189636"/>
                  <a:pt x="0" y="2790932"/>
                </a:quadBezTo>
                <a:lnTo>
                  <a:pt x="0" y="398705"/>
                </a:lnTo>
                <a:quadBezTo>
                  <a:pt x="0" y="0"/>
                  <a:pt x="398705" y="0"/>
                </a:quadBezTo>
                <a:close/>
              </a:path>
            </a:pathLst>
          </a:custGeom>
          <a:solidFill>
            <a:srgbClr val="328CB2">
              <a:alpha val="0"/>
            </a:srgbClr>
          </a:solidFill>
          <a:ln w="95250">
            <a:solidFill>
              <a:srgbClr val="328CB2">
                <a:alpha val="12157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246513" y="1093905"/>
            <a:ext cx="2152158" cy="3583954"/>
          </a:xfrm>
          <a:custGeom>
            <a:avLst/>
            <a:gdLst/>
            <a:ahLst/>
            <a:cxnLst/>
            <a:rect l="l" t="t" r="r" b="b"/>
            <a:pathLst>
              <a:path w="2152158" h="3583954">
                <a:moveTo>
                  <a:pt x="98930" y="0"/>
                </a:moveTo>
                <a:moveTo>
                  <a:pt x="98930" y="0"/>
                </a:moveTo>
                <a:lnTo>
                  <a:pt x="2053228" y="0"/>
                </a:lnTo>
                <a:quadBezTo>
                  <a:pt x="2152158" y="0"/>
                  <a:pt x="2152158" y="98930"/>
                </a:quadBezTo>
                <a:lnTo>
                  <a:pt x="2152158" y="3485024"/>
                </a:lnTo>
                <a:quadBezTo>
                  <a:pt x="2152158" y="3583954"/>
                  <a:pt x="2053228" y="3583954"/>
                </a:quadBezTo>
                <a:lnTo>
                  <a:pt x="98930" y="3583954"/>
                </a:lnTo>
                <a:quadBezTo>
                  <a:pt x="0" y="3583954"/>
                  <a:pt x="0" y="3485024"/>
                </a:quadBezTo>
                <a:lnTo>
                  <a:pt x="0" y="98930"/>
                </a:lnTo>
                <a:quadBezTo>
                  <a:pt x="0" y="0"/>
                  <a:pt x="98930" y="0"/>
                </a:quadBezTo>
                <a:close/>
              </a:path>
            </a:pathLst>
          </a:custGeom>
          <a:solidFill>
            <a:srgbClr val="328CB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067" y="2040271"/>
            <a:ext cx="1714500" cy="45720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543" y="2040271"/>
            <a:ext cx="1714500" cy="45720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019" y="2040271"/>
            <a:ext cx="1714500" cy="4572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47067" y="1628791"/>
            <a:ext cx="1926476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微信小程序的便捷性</a:t>
            </a:r>
            <a:endParaRPr lang="en-US" sz="1440" dirty="0"/>
          </a:p>
        </p:txBody>
      </p:sp>
      <p:pic>
        <p:nvPicPr>
          <p:cNvPr id="9" name="Image 3" descr="https://sgw-dx.xf-yun.com/api/v1/sparkdesk/_1744956994311b085fe5f4fb84c16893307a224dd2669.jpg?authorization=c2ltcGxlLWp3dCBhaz1zcGFya2Rlc2s4MDAwMDAwMDAwMDE7ZXhwPTMzMjE3NTY5OTQ7YWxnbz1obWFjLXNoYTI1NjtzaWc9aHRIcm54dG0zeTE5MStHbWk4TzNveDM3M3dROVp5Z1l2UklxSWd0R0RDND0=&amp;x_location=7YfmxI7B7uKO7jlRxIftd6UofXD=">    </p:cNvPr>
          <p:cNvPicPr>
            <a:picLocks noChangeAspect="1"/>
          </p:cNvPicPr>
          <p:nvPr/>
        </p:nvPicPr>
        <p:blipFill>
          <a:blip r:embed="rId5"/>
          <a:srcRect l="20000" r="20000" t="0" b="0"/>
          <a:stretch/>
        </p:blipFill>
        <p:spPr>
          <a:xfrm>
            <a:off x="402359" y="970369"/>
            <a:ext cx="2152180" cy="358384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847067" y="2333760"/>
            <a:ext cx="1645920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微信小程序无需下载安装，用户可以直接在微信内部使用，大大节省了手机存储空间，同时也提高了应用的使用效率。</a:t>
            </a:r>
            <a:endParaRPr lang="en-US" sz="1440" dirty="0"/>
          </a:p>
        </p:txBody>
      </p:sp>
      <p:sp>
        <p:nvSpPr>
          <p:cNvPr id="11" name="Text 5"/>
          <p:cNvSpPr/>
          <p:nvPr/>
        </p:nvSpPr>
        <p:spPr>
          <a:xfrm>
            <a:off x="4773543" y="1628791"/>
            <a:ext cx="1926476" cy="3474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微信小程序的开发门槛</a:t>
            </a:r>
            <a:endParaRPr lang="en-US" sz="1440" dirty="0"/>
          </a:p>
        </p:txBody>
      </p:sp>
      <p:sp>
        <p:nvSpPr>
          <p:cNvPr id="12" name="Text 6"/>
          <p:cNvSpPr/>
          <p:nvPr/>
        </p:nvSpPr>
        <p:spPr>
          <a:xfrm>
            <a:off x="4773543" y="2333760"/>
            <a:ext cx="1645920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微信小程序的开发门槛相对较低，只需要掌握一些基础的编程知识，就可以进行开发，这使得更多的开发者能够参与到小程序的开发中来。</a:t>
            </a:r>
            <a:endParaRPr lang="en-US" sz="1440" dirty="0"/>
          </a:p>
        </p:txBody>
      </p:sp>
      <p:sp>
        <p:nvSpPr>
          <p:cNvPr id="13" name="Text 7"/>
          <p:cNvSpPr/>
          <p:nvPr/>
        </p:nvSpPr>
        <p:spPr>
          <a:xfrm>
            <a:off x="6700019" y="1628791"/>
            <a:ext cx="1934824" cy="3474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微信小程序的应用场景</a:t>
            </a:r>
            <a:endParaRPr lang="en-US" sz="1440" dirty="0"/>
          </a:p>
        </p:txBody>
      </p:sp>
      <p:sp>
        <p:nvSpPr>
          <p:cNvPr id="14" name="Text 8"/>
          <p:cNvSpPr/>
          <p:nvPr/>
        </p:nvSpPr>
        <p:spPr>
          <a:xfrm>
            <a:off x="6700019" y="2333760"/>
            <a:ext cx="1645920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微信小程序的应用场景非常广泛，包括电商、社交、游戏、生活服务等各个领域，它可以为用户提供便捷的服务，同时也为商家提供了一个全新的营销渠道。</a:t>
            </a:r>
            <a:endParaRPr lang="en-US" sz="144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MySQL数据库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2817346" y="1297684"/>
            <a:ext cx="0" cy="3133348"/>
          </a:xfrm>
          <a:custGeom>
            <a:avLst/>
            <a:gdLst/>
            <a:ahLst/>
            <a:cxnLst/>
            <a:rect l="l" t="t" r="r" b="b"/>
            <a:pathLst>
              <a:path w="0" h="3133348">
                <a:moveTo>
                  <a:pt x="0" y="0"/>
                </a:moveTo>
                <a:moveTo>
                  <a:pt x="0" y="0"/>
                </a:moveTo>
                <a:lnTo>
                  <a:pt x="0" y="3133348"/>
                </a:lnTo>
              </a:path>
            </a:pathLst>
          </a:custGeom>
          <a:noFill/>
          <a:ln w="19050">
            <a:solidFill>
              <a:srgbClr val="328CB2"/>
            </a:solidFill>
            <a:prstDash val="solid"/>
            <a:headEnd type="none"/>
            <a:tailEnd type="none"/>
          </a:ln>
        </p:spPr>
      </p:sp>
      <p:sp>
        <p:nvSpPr>
          <p:cNvPr id="4" name="Text 2"/>
          <p:cNvSpPr/>
          <p:nvPr/>
        </p:nvSpPr>
        <p:spPr>
          <a:xfrm>
            <a:off x="255160" y="2631186"/>
            <a:ext cx="2270779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输入标题文案</a:t>
            </a:r>
            <a:endParaRPr lang="en-US" sz="1440" dirty="0"/>
          </a:p>
        </p:txBody>
      </p:sp>
      <p:sp>
        <p:nvSpPr>
          <p:cNvPr id="5" name="Shape 3"/>
          <p:cNvSpPr/>
          <p:nvPr/>
        </p:nvSpPr>
        <p:spPr>
          <a:xfrm>
            <a:off x="2629570" y="1084266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>
                <a:moveTo>
                  <a:pt x="182880" y="0"/>
                </a:moveTo>
                <a:moveTo>
                  <a:pt x="182880" y="0"/>
                </a:moveTo>
                <a:cubicBezTo>
                  <a:pt x="283814" y="0"/>
                  <a:pt x="365760" y="81946"/>
                  <a:pt x="365760" y="182880"/>
                </a:cubicBezTo>
                <a:cubicBezTo>
                  <a:pt x="365760" y="283814"/>
                  <a:pt x="283814" y="365760"/>
                  <a:pt x="182880" y="365760"/>
                </a:cubicBezTo>
                <a:cubicBezTo>
                  <a:pt x="81946" y="365760"/>
                  <a:pt x="0" y="283814"/>
                  <a:pt x="0" y="182880"/>
                </a:cubicBezTo>
                <a:cubicBezTo>
                  <a:pt x="0" y="81946"/>
                  <a:pt x="81946" y="0"/>
                  <a:pt x="182880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19050">
            <a:solidFill>
              <a:srgbClr val="328CB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675290" y="1129986"/>
            <a:ext cx="274320" cy="274320"/>
          </a:xfrm>
          <a:custGeom>
            <a:avLst/>
            <a:gdLst/>
            <a:ahLst/>
            <a:cxnLst/>
            <a:rect l="l" t="t" r="r" b="b"/>
            <a:pathLst>
              <a:path w="274320" h="274320">
                <a:moveTo>
                  <a:pt x="137160" y="0"/>
                </a:moveTo>
                <a:moveTo>
                  <a:pt x="137160" y="0"/>
                </a:moveTo>
                <a:cubicBezTo>
                  <a:pt x="212861" y="0"/>
                  <a:pt x="274320" y="61459"/>
                  <a:pt x="274320" y="137160"/>
                </a:cubicBezTo>
                <a:cubicBezTo>
                  <a:pt x="274320" y="212861"/>
                  <a:pt x="212861" y="274320"/>
                  <a:pt x="137160" y="274320"/>
                </a:cubicBezTo>
                <a:cubicBezTo>
                  <a:pt x="61459" y="274320"/>
                  <a:pt x="0" y="212861"/>
                  <a:pt x="0" y="137160"/>
                </a:cubicBez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7" name="Text 5"/>
          <p:cNvSpPr/>
          <p:nvPr/>
        </p:nvSpPr>
        <p:spPr>
          <a:xfrm>
            <a:off x="2525938" y="1020258"/>
            <a:ext cx="582815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01</a:t>
            </a:r>
            <a:endParaRPr lang="en-US" sz="1440" dirty="0"/>
          </a:p>
        </p:txBody>
      </p:sp>
      <p:sp>
        <p:nvSpPr>
          <p:cNvPr id="8" name="Shape 6"/>
          <p:cNvSpPr/>
          <p:nvPr/>
        </p:nvSpPr>
        <p:spPr>
          <a:xfrm>
            <a:off x="2634466" y="2681478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>
                <a:moveTo>
                  <a:pt x="182880" y="0"/>
                </a:moveTo>
                <a:moveTo>
                  <a:pt x="182880" y="0"/>
                </a:moveTo>
                <a:cubicBezTo>
                  <a:pt x="283814" y="0"/>
                  <a:pt x="365760" y="81946"/>
                  <a:pt x="365760" y="182880"/>
                </a:cubicBezTo>
                <a:cubicBezTo>
                  <a:pt x="365760" y="283814"/>
                  <a:pt x="283814" y="365760"/>
                  <a:pt x="182880" y="365760"/>
                </a:cubicBezTo>
                <a:cubicBezTo>
                  <a:pt x="81946" y="365760"/>
                  <a:pt x="0" y="283814"/>
                  <a:pt x="0" y="182880"/>
                </a:cubicBezTo>
                <a:cubicBezTo>
                  <a:pt x="0" y="81946"/>
                  <a:pt x="81946" y="0"/>
                  <a:pt x="182880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19050">
            <a:solidFill>
              <a:srgbClr val="69BBE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2680186" y="2727198"/>
            <a:ext cx="274320" cy="274320"/>
          </a:xfrm>
          <a:custGeom>
            <a:avLst/>
            <a:gdLst/>
            <a:ahLst/>
            <a:cxnLst/>
            <a:rect l="l" t="t" r="r" b="b"/>
            <a:pathLst>
              <a:path w="274320" h="274320">
                <a:moveTo>
                  <a:pt x="137160" y="0"/>
                </a:moveTo>
                <a:moveTo>
                  <a:pt x="137160" y="0"/>
                </a:moveTo>
                <a:cubicBezTo>
                  <a:pt x="212861" y="0"/>
                  <a:pt x="274320" y="61459"/>
                  <a:pt x="274320" y="137160"/>
                </a:cubicBezTo>
                <a:cubicBezTo>
                  <a:pt x="274320" y="212861"/>
                  <a:pt x="212861" y="274320"/>
                  <a:pt x="137160" y="274320"/>
                </a:cubicBezTo>
                <a:cubicBezTo>
                  <a:pt x="61459" y="274320"/>
                  <a:pt x="0" y="212861"/>
                  <a:pt x="0" y="137160"/>
                </a:cubicBez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69BBE3"/>
          </a:solidFill>
          <a:ln/>
        </p:spPr>
      </p:sp>
      <p:sp>
        <p:nvSpPr>
          <p:cNvPr id="10" name="Text 8"/>
          <p:cNvSpPr/>
          <p:nvPr/>
        </p:nvSpPr>
        <p:spPr>
          <a:xfrm>
            <a:off x="2525938" y="2635758"/>
            <a:ext cx="582815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02</a:t>
            </a:r>
            <a:endParaRPr lang="en-US" sz="1440" dirty="0"/>
          </a:p>
        </p:txBody>
      </p:sp>
      <p:sp>
        <p:nvSpPr>
          <p:cNvPr id="11" name="Shape 9"/>
          <p:cNvSpPr/>
          <p:nvPr/>
        </p:nvSpPr>
        <p:spPr>
          <a:xfrm>
            <a:off x="2629570" y="4254460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>
                <a:moveTo>
                  <a:pt x="182880" y="0"/>
                </a:moveTo>
                <a:moveTo>
                  <a:pt x="182880" y="0"/>
                </a:moveTo>
                <a:cubicBezTo>
                  <a:pt x="283814" y="0"/>
                  <a:pt x="365760" y="81946"/>
                  <a:pt x="365760" y="182880"/>
                </a:cubicBezTo>
                <a:cubicBezTo>
                  <a:pt x="365760" y="283814"/>
                  <a:pt x="283814" y="365760"/>
                  <a:pt x="182880" y="365760"/>
                </a:cubicBezTo>
                <a:cubicBezTo>
                  <a:pt x="81946" y="365760"/>
                  <a:pt x="0" y="283814"/>
                  <a:pt x="0" y="182880"/>
                </a:cubicBezTo>
                <a:cubicBezTo>
                  <a:pt x="0" y="81946"/>
                  <a:pt x="81946" y="0"/>
                  <a:pt x="182880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19050">
            <a:solidFill>
              <a:srgbClr val="328CB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2675290" y="4300180"/>
            <a:ext cx="274320" cy="274320"/>
          </a:xfrm>
          <a:custGeom>
            <a:avLst/>
            <a:gdLst/>
            <a:ahLst/>
            <a:cxnLst/>
            <a:rect l="l" t="t" r="r" b="b"/>
            <a:pathLst>
              <a:path w="274320" h="274320">
                <a:moveTo>
                  <a:pt x="137160" y="0"/>
                </a:moveTo>
                <a:moveTo>
                  <a:pt x="137160" y="0"/>
                </a:moveTo>
                <a:cubicBezTo>
                  <a:pt x="212861" y="0"/>
                  <a:pt x="274320" y="61459"/>
                  <a:pt x="274320" y="137160"/>
                </a:cubicBezTo>
                <a:cubicBezTo>
                  <a:pt x="274320" y="212861"/>
                  <a:pt x="212861" y="274320"/>
                  <a:pt x="137160" y="274320"/>
                </a:cubicBezTo>
                <a:cubicBezTo>
                  <a:pt x="61459" y="274320"/>
                  <a:pt x="0" y="212861"/>
                  <a:pt x="0" y="137160"/>
                </a:cubicBez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13" name="Text 11"/>
          <p:cNvSpPr/>
          <p:nvPr/>
        </p:nvSpPr>
        <p:spPr>
          <a:xfrm>
            <a:off x="2521043" y="4208740"/>
            <a:ext cx="582815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03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185977" y="1110752"/>
            <a:ext cx="569872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MySQL数据库概述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3185977" y="1369602"/>
            <a:ext cx="5702863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MySQL是一个开源的关系型数据库管理系统，由瑞典的MySQL AB公司开发，现属于Oracle公司。它以其高性能、可靠性和易用性而闻名。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3185977" y="2445044"/>
            <a:ext cx="569872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MySQL数据库特点</a:t>
            </a:r>
            <a:endParaRPr lang="en-US" sz="1440" dirty="0"/>
          </a:p>
        </p:txBody>
      </p:sp>
      <p:sp>
        <p:nvSpPr>
          <p:cNvPr id="17" name="Text 15"/>
          <p:cNvSpPr/>
          <p:nvPr/>
        </p:nvSpPr>
        <p:spPr>
          <a:xfrm>
            <a:off x="3185977" y="2703894"/>
            <a:ext cx="5702863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MySQL具有跨平台支持、事务处理、并发控制等特点，支持多种编程语言和框架，广泛应用于Web应用、数据分析等领域。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3185977" y="3779336"/>
            <a:ext cx="569872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MySQL数据库应用场景</a:t>
            </a:r>
            <a:endParaRPr lang="en-US" sz="1440" dirty="0"/>
          </a:p>
        </p:txBody>
      </p:sp>
      <p:sp>
        <p:nvSpPr>
          <p:cNvPr id="19" name="Text 17"/>
          <p:cNvSpPr/>
          <p:nvPr/>
        </p:nvSpPr>
        <p:spPr>
          <a:xfrm>
            <a:off x="3185977" y="4038186"/>
            <a:ext cx="5702863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MySQL适用于各种规模的企业级应用，如电子商务网站、社交媒体平台、内容管理系统等，为用户提供稳定、高效的数据存储和管理解决方案。</a:t>
            </a:r>
            <a:endParaRPr lang="en-US" sz="144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04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系统设计原则</a:t>
            </a:r>
            <a:endParaRPr lang="en-US" sz="144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高可用性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275" y="1225417"/>
            <a:ext cx="7517281" cy="34188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4013" y="1330352"/>
            <a:ext cx="2296081" cy="3412609"/>
          </a:xfrm>
          <a:custGeom>
            <a:avLst/>
            <a:gdLst/>
            <a:ahLst/>
            <a:cxnLst/>
            <a:rect l="l" t="t" r="r" b="b"/>
            <a:pathLst>
              <a:path w="2296081" h="3412609">
                <a:moveTo>
                  <a:pt x="89935" y="0"/>
                </a:moveTo>
                <a:moveTo>
                  <a:pt x="89935" y="0"/>
                </a:moveTo>
                <a:lnTo>
                  <a:pt x="2206146" y="0"/>
                </a:lnTo>
                <a:quadBezTo>
                  <a:pt x="2296081" y="0"/>
                  <a:pt x="2296081" y="89935"/>
                </a:quadBezTo>
                <a:lnTo>
                  <a:pt x="2296081" y="3322674"/>
                </a:lnTo>
                <a:quadBezTo>
                  <a:pt x="2296081" y="3412609"/>
                  <a:pt x="2206146" y="3412609"/>
                </a:quadBezTo>
                <a:lnTo>
                  <a:pt x="89935" y="3412609"/>
                </a:lnTo>
                <a:quadBezTo>
                  <a:pt x="0" y="3412609"/>
                  <a:pt x="0" y="3322674"/>
                </a:quadBezTo>
                <a:lnTo>
                  <a:pt x="0" y="89935"/>
                </a:lnTo>
                <a:quadBezTo>
                  <a:pt x="0" y="0"/>
                  <a:pt x="89935" y="0"/>
                </a:quad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5" name="Shape 2"/>
          <p:cNvSpPr/>
          <p:nvPr/>
        </p:nvSpPr>
        <p:spPr>
          <a:xfrm>
            <a:off x="8760843" y="2084400"/>
            <a:ext cx="0" cy="1252603"/>
          </a:xfrm>
          <a:custGeom>
            <a:avLst/>
            <a:gdLst/>
            <a:ahLst/>
            <a:cxnLst/>
            <a:rect l="l" t="t" r="r" b="b"/>
            <a:pathLst>
              <a:path w="0" h="1252603">
                <a:moveTo>
                  <a:pt x="0" y="0"/>
                </a:moveTo>
                <a:moveTo>
                  <a:pt x="0" y="0"/>
                </a:moveTo>
                <a:lnTo>
                  <a:pt x="0" y="1252603"/>
                </a:lnTo>
              </a:path>
            </a:pathLst>
          </a:custGeom>
          <a:noFill/>
          <a:ln w="38100">
            <a:solidFill>
              <a:srgbClr val="328CB2">
                <a:alpha val="36863"/>
              </a:srgbClr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3813303" y="1722506"/>
            <a:ext cx="3936751" cy="0"/>
          </a:xfrm>
          <a:custGeom>
            <a:avLst/>
            <a:gdLst/>
            <a:ahLst/>
            <a:cxnLst/>
            <a:rect l="l" t="t" r="r" b="b"/>
            <a:pathLst>
              <a:path w="3936751" h="0">
                <a:moveTo>
                  <a:pt x="0" y="0"/>
                </a:moveTo>
                <a:moveTo>
                  <a:pt x="0" y="0"/>
                </a:moveTo>
                <a:lnTo>
                  <a:pt x="3936751" y="0"/>
                </a:lnTo>
              </a:path>
            </a:pathLst>
          </a:custGeom>
          <a:noFill/>
          <a:ln w="9525">
            <a:solidFill>
              <a:srgbClr val="328CB2">
                <a:alpha val="58824"/>
              </a:srgbClr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3785871" y="1722506"/>
            <a:ext cx="805245" cy="0"/>
          </a:xfrm>
          <a:custGeom>
            <a:avLst/>
            <a:gdLst/>
            <a:ahLst/>
            <a:cxnLst/>
            <a:rect l="l" t="t" r="r" b="b"/>
            <a:pathLst>
              <a:path w="805245" h="0">
                <a:moveTo>
                  <a:pt x="0" y="0"/>
                </a:moveTo>
                <a:moveTo>
                  <a:pt x="0" y="0"/>
                </a:moveTo>
                <a:lnTo>
                  <a:pt x="805245" y="0"/>
                </a:lnTo>
              </a:path>
            </a:pathLst>
          </a:custGeom>
          <a:noFill/>
          <a:ln w="38100">
            <a:solidFill>
              <a:srgbClr val="328CB2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3023708" y="1359760"/>
            <a:ext cx="577486" cy="577486"/>
          </a:xfrm>
          <a:custGeom>
            <a:avLst/>
            <a:gdLst/>
            <a:ahLst/>
            <a:cxnLst/>
            <a:rect l="l" t="t" r="r" b="b"/>
            <a:pathLst>
              <a:path w="577486" h="577486">
                <a:moveTo>
                  <a:pt x="288743" y="0"/>
                </a:moveTo>
                <a:moveTo>
                  <a:pt x="288743" y="0"/>
                </a:moveTo>
                <a:cubicBezTo>
                  <a:pt x="448104" y="0"/>
                  <a:pt x="577486" y="129381"/>
                  <a:pt x="577486" y="288743"/>
                </a:cubicBezTo>
                <a:cubicBezTo>
                  <a:pt x="577486" y="448104"/>
                  <a:pt x="448104" y="577486"/>
                  <a:pt x="288743" y="577486"/>
                </a:cubicBezTo>
                <a:cubicBezTo>
                  <a:pt x="129381" y="577486"/>
                  <a:pt x="0" y="448104"/>
                  <a:pt x="0" y="288743"/>
                </a:cubicBezTo>
                <a:cubicBezTo>
                  <a:pt x="0" y="129381"/>
                  <a:pt x="129381" y="0"/>
                  <a:pt x="288743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217" y="1493270"/>
            <a:ext cx="310467" cy="310467"/>
          </a:xfrm>
          <a:prstGeom prst="rect">
            <a:avLst/>
          </a:prstGeom>
        </p:spPr>
      </p:pic>
      <p:sp>
        <p:nvSpPr>
          <p:cNvPr id="10" name="Shape 6"/>
          <p:cNvSpPr/>
          <p:nvPr/>
        </p:nvSpPr>
        <p:spPr>
          <a:xfrm>
            <a:off x="3813303" y="2854188"/>
            <a:ext cx="3936751" cy="0"/>
          </a:xfrm>
          <a:custGeom>
            <a:avLst/>
            <a:gdLst/>
            <a:ahLst/>
            <a:cxnLst/>
            <a:rect l="l" t="t" r="r" b="b"/>
            <a:pathLst>
              <a:path w="3936751" h="0">
                <a:moveTo>
                  <a:pt x="0" y="0"/>
                </a:moveTo>
                <a:moveTo>
                  <a:pt x="0" y="0"/>
                </a:moveTo>
                <a:lnTo>
                  <a:pt x="3936751" y="0"/>
                </a:lnTo>
              </a:path>
            </a:pathLst>
          </a:custGeom>
          <a:noFill/>
          <a:ln w="9525">
            <a:solidFill>
              <a:srgbClr val="328CB2">
                <a:alpha val="56863"/>
              </a:srgbClr>
            </a:solidFill>
            <a:prstDash val="solid"/>
            <a:headEnd type="none"/>
            <a:tailEnd type="none"/>
          </a:ln>
        </p:spPr>
      </p:sp>
      <p:sp>
        <p:nvSpPr>
          <p:cNvPr id="11" name="Shape 7"/>
          <p:cNvSpPr/>
          <p:nvPr/>
        </p:nvSpPr>
        <p:spPr>
          <a:xfrm>
            <a:off x="3785871" y="2854188"/>
            <a:ext cx="805245" cy="0"/>
          </a:xfrm>
          <a:custGeom>
            <a:avLst/>
            <a:gdLst/>
            <a:ahLst/>
            <a:cxnLst/>
            <a:rect l="l" t="t" r="r" b="b"/>
            <a:pathLst>
              <a:path w="805245" h="0">
                <a:moveTo>
                  <a:pt x="0" y="0"/>
                </a:moveTo>
                <a:moveTo>
                  <a:pt x="0" y="0"/>
                </a:moveTo>
                <a:lnTo>
                  <a:pt x="805245" y="0"/>
                </a:lnTo>
              </a:path>
            </a:pathLst>
          </a:custGeom>
          <a:noFill/>
          <a:ln w="38100">
            <a:solidFill>
              <a:srgbClr val="328CB2"/>
            </a:solidFill>
            <a:prstDash val="solid"/>
            <a:headEnd type="none"/>
            <a:tailEnd type="none"/>
          </a:ln>
        </p:spPr>
      </p:sp>
      <p:sp>
        <p:nvSpPr>
          <p:cNvPr id="12" name="Shape 8"/>
          <p:cNvSpPr/>
          <p:nvPr/>
        </p:nvSpPr>
        <p:spPr>
          <a:xfrm>
            <a:off x="3023708" y="2491442"/>
            <a:ext cx="577486" cy="577486"/>
          </a:xfrm>
          <a:custGeom>
            <a:avLst/>
            <a:gdLst/>
            <a:ahLst/>
            <a:cxnLst/>
            <a:rect l="l" t="t" r="r" b="b"/>
            <a:pathLst>
              <a:path w="577486" h="577486">
                <a:moveTo>
                  <a:pt x="288743" y="0"/>
                </a:moveTo>
                <a:moveTo>
                  <a:pt x="288743" y="0"/>
                </a:moveTo>
                <a:cubicBezTo>
                  <a:pt x="448104" y="0"/>
                  <a:pt x="577486" y="129381"/>
                  <a:pt x="577486" y="288743"/>
                </a:cubicBezTo>
                <a:cubicBezTo>
                  <a:pt x="577486" y="448104"/>
                  <a:pt x="448104" y="577486"/>
                  <a:pt x="288743" y="577486"/>
                </a:cubicBezTo>
                <a:cubicBezTo>
                  <a:pt x="129381" y="577486"/>
                  <a:pt x="0" y="448104"/>
                  <a:pt x="0" y="288743"/>
                </a:cubicBezTo>
                <a:cubicBezTo>
                  <a:pt x="0" y="129381"/>
                  <a:pt x="129381" y="0"/>
                  <a:pt x="288743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49" y="2653083"/>
            <a:ext cx="254203" cy="254203"/>
          </a:xfrm>
          <a:prstGeom prst="rect">
            <a:avLst/>
          </a:prstGeom>
        </p:spPr>
      </p:pic>
      <p:sp>
        <p:nvSpPr>
          <p:cNvPr id="14" name="Shape 9"/>
          <p:cNvSpPr/>
          <p:nvPr/>
        </p:nvSpPr>
        <p:spPr>
          <a:xfrm>
            <a:off x="3813303" y="3985870"/>
            <a:ext cx="3936751" cy="0"/>
          </a:xfrm>
          <a:custGeom>
            <a:avLst/>
            <a:gdLst/>
            <a:ahLst/>
            <a:cxnLst/>
            <a:rect l="l" t="t" r="r" b="b"/>
            <a:pathLst>
              <a:path w="3936751" h="0">
                <a:moveTo>
                  <a:pt x="0" y="0"/>
                </a:moveTo>
                <a:moveTo>
                  <a:pt x="0" y="0"/>
                </a:moveTo>
                <a:lnTo>
                  <a:pt x="3936751" y="0"/>
                </a:lnTo>
              </a:path>
            </a:pathLst>
          </a:custGeom>
          <a:noFill/>
          <a:ln w="9525">
            <a:solidFill>
              <a:srgbClr val="328CB2">
                <a:alpha val="58824"/>
              </a:srgbClr>
            </a:solidFill>
            <a:prstDash val="solid"/>
            <a:headEnd type="none"/>
            <a:tailEnd type="none"/>
          </a:ln>
        </p:spPr>
      </p:sp>
      <p:sp>
        <p:nvSpPr>
          <p:cNvPr id="15" name="Shape 10"/>
          <p:cNvSpPr/>
          <p:nvPr/>
        </p:nvSpPr>
        <p:spPr>
          <a:xfrm>
            <a:off x="3785871" y="3985870"/>
            <a:ext cx="805245" cy="0"/>
          </a:xfrm>
          <a:custGeom>
            <a:avLst/>
            <a:gdLst/>
            <a:ahLst/>
            <a:cxnLst/>
            <a:rect l="l" t="t" r="r" b="b"/>
            <a:pathLst>
              <a:path w="805245" h="0">
                <a:moveTo>
                  <a:pt x="0" y="0"/>
                </a:moveTo>
                <a:moveTo>
                  <a:pt x="0" y="0"/>
                </a:moveTo>
                <a:lnTo>
                  <a:pt x="805245" y="0"/>
                </a:lnTo>
              </a:path>
            </a:pathLst>
          </a:custGeom>
          <a:noFill/>
          <a:ln w="38100">
            <a:solidFill>
              <a:srgbClr val="328CB2"/>
            </a:solidFill>
            <a:prstDash val="solid"/>
            <a:headEnd type="none"/>
            <a:tailEnd type="none"/>
          </a:ln>
        </p:spPr>
      </p:sp>
      <p:sp>
        <p:nvSpPr>
          <p:cNvPr id="16" name="Shape 11"/>
          <p:cNvSpPr/>
          <p:nvPr/>
        </p:nvSpPr>
        <p:spPr>
          <a:xfrm>
            <a:off x="3023708" y="3623124"/>
            <a:ext cx="577486" cy="577486"/>
          </a:xfrm>
          <a:custGeom>
            <a:avLst/>
            <a:gdLst/>
            <a:ahLst/>
            <a:cxnLst/>
            <a:rect l="l" t="t" r="r" b="b"/>
            <a:pathLst>
              <a:path w="577486" h="577486">
                <a:moveTo>
                  <a:pt x="288743" y="0"/>
                </a:moveTo>
                <a:moveTo>
                  <a:pt x="288743" y="0"/>
                </a:moveTo>
                <a:cubicBezTo>
                  <a:pt x="448104" y="0"/>
                  <a:pt x="577486" y="129381"/>
                  <a:pt x="577486" y="288743"/>
                </a:cubicBezTo>
                <a:cubicBezTo>
                  <a:pt x="577486" y="448104"/>
                  <a:pt x="448104" y="577486"/>
                  <a:pt x="288743" y="577486"/>
                </a:cubicBezTo>
                <a:cubicBezTo>
                  <a:pt x="129381" y="577486"/>
                  <a:pt x="0" y="448104"/>
                  <a:pt x="0" y="288743"/>
                </a:cubicBezTo>
                <a:cubicBezTo>
                  <a:pt x="0" y="129381"/>
                  <a:pt x="129381" y="0"/>
                  <a:pt x="288743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291" y="3774707"/>
            <a:ext cx="274320" cy="27432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690665" y="1320170"/>
            <a:ext cx="4865020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高可用性的定义</a:t>
            </a:r>
            <a:endParaRPr lang="en-US" sz="1440" dirty="0"/>
          </a:p>
        </p:txBody>
      </p:sp>
      <p:pic>
        <p:nvPicPr>
          <p:cNvPr id="19" name="Image 4" descr="https://sgw-dx.xf-yun.com/api/v1/sparkdesk/_1744957000829bd3a284f7d1c4e86a1fb8dcb08b54051.jpg?authorization=c2ltcGxlLWp3dCBhaz1zcGFya2Rlc2s4MDAwMDAwMDAwMDE7ZXhwPTMzMjE3NTcwMDA7YWxnbz1obWFjLXNoYTI1NjtzaWc9Nk41OHg1dDBxc0FmZ2dyVUErU2srbndsZ1R0WmtOOWpCODd4M3lHNjBudz0=&amp;x_location=7YfmxI7B7uKO7jlRxIftd6UofXD=">    </p:cNvPr>
          <p:cNvPicPr>
            <a:picLocks noChangeAspect="1"/>
          </p:cNvPicPr>
          <p:nvPr/>
        </p:nvPicPr>
        <p:blipFill>
          <a:blip r:embed="rId6"/>
          <a:srcRect l="16621" r="16621" t="0" b="0"/>
          <a:stretch/>
        </p:blipFill>
        <p:spPr>
          <a:xfrm>
            <a:off x="487254" y="1091878"/>
            <a:ext cx="2364650" cy="3546975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690665" y="1695074"/>
            <a:ext cx="4876204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高可用性是指系统在面临硬件故障、软件错误或外部攻击时，仍能持续提供服务的能力。它是衡量系统稳定性和可靠性的重要指标。</a:t>
            </a:r>
            <a:endParaRPr lang="en-US" sz="1440" dirty="0"/>
          </a:p>
        </p:txBody>
      </p:sp>
      <p:sp>
        <p:nvSpPr>
          <p:cNvPr id="21" name="Text 14"/>
          <p:cNvSpPr/>
          <p:nvPr/>
        </p:nvSpPr>
        <p:spPr>
          <a:xfrm>
            <a:off x="3690665" y="2451852"/>
            <a:ext cx="4865020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高可用性的实现方式</a:t>
            </a:r>
            <a:endParaRPr lang="en-US" sz="1440" dirty="0"/>
          </a:p>
        </p:txBody>
      </p:sp>
      <p:sp>
        <p:nvSpPr>
          <p:cNvPr id="22" name="Text 15"/>
          <p:cNvSpPr/>
          <p:nvPr/>
        </p:nvSpPr>
        <p:spPr>
          <a:xfrm>
            <a:off x="3690665" y="2826756"/>
            <a:ext cx="4876204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实现高可用性的方式包括冗余设计、故障转移、数据备份等。通过这些方法，即使部分组件出现问题，系统也能正常运行。</a:t>
            </a:r>
            <a:endParaRPr lang="en-US" sz="1440" dirty="0"/>
          </a:p>
        </p:txBody>
      </p:sp>
      <p:sp>
        <p:nvSpPr>
          <p:cNvPr id="23" name="Text 16"/>
          <p:cNvSpPr/>
          <p:nvPr/>
        </p:nvSpPr>
        <p:spPr>
          <a:xfrm>
            <a:off x="3690665" y="3583534"/>
            <a:ext cx="4865020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高可用性的重要性</a:t>
            </a:r>
            <a:endParaRPr lang="en-US" sz="1440" dirty="0"/>
          </a:p>
        </p:txBody>
      </p:sp>
      <p:sp>
        <p:nvSpPr>
          <p:cNvPr id="24" name="Text 17"/>
          <p:cNvSpPr/>
          <p:nvPr/>
        </p:nvSpPr>
        <p:spPr>
          <a:xfrm>
            <a:off x="3690665" y="3958438"/>
            <a:ext cx="4876204" cy="6035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高可用性对于保障业务连续性、提高用户满意度、降低运营成本等方面都具有重要意义。因此，设计和构建高可用的系统是至关重要的。</a:t>
            </a:r>
            <a:endParaRPr lang="en-US" sz="144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可靠性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3452602" y="758952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3615896" y="2050927"/>
            <a:ext cx="5095803" cy="0"/>
          </a:xfrm>
          <a:custGeom>
            <a:avLst/>
            <a:gdLst/>
            <a:ahLst/>
            <a:cxnLst/>
            <a:rect l="l" t="t" r="r" b="b"/>
            <a:pathLst>
              <a:path w="5095803" h="0">
                <a:moveTo>
                  <a:pt x="0" y="0"/>
                </a:moveTo>
                <a:moveTo>
                  <a:pt x="0" y="0"/>
                </a:moveTo>
                <a:lnTo>
                  <a:pt x="5095803" y="0"/>
                </a:lnTo>
              </a:path>
            </a:pathLst>
          </a:custGeom>
          <a:noFill/>
          <a:ln w="10384">
            <a:solidFill>
              <a:srgbClr val="E1E1E1"/>
            </a:solidFill>
            <a:prstDash val="solid"/>
            <a:headEnd type="none"/>
            <a:tailEnd type="none"/>
          </a:ln>
        </p:spPr>
      </p:sp>
      <p:sp>
        <p:nvSpPr>
          <p:cNvPr id="5" name="Text 3"/>
          <p:cNvSpPr/>
          <p:nvPr/>
        </p:nvSpPr>
        <p:spPr>
          <a:xfrm>
            <a:off x="3452602" y="2059686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440" dirty="0"/>
          </a:p>
        </p:txBody>
      </p:sp>
      <p:sp>
        <p:nvSpPr>
          <p:cNvPr id="6" name="Shape 4"/>
          <p:cNvSpPr/>
          <p:nvPr/>
        </p:nvSpPr>
        <p:spPr>
          <a:xfrm>
            <a:off x="3615896" y="3561973"/>
            <a:ext cx="5048676" cy="0"/>
          </a:xfrm>
          <a:custGeom>
            <a:avLst/>
            <a:gdLst/>
            <a:ahLst/>
            <a:cxnLst/>
            <a:rect l="l" t="t" r="r" b="b"/>
            <a:pathLst>
              <a:path w="5048676" h="0">
                <a:moveTo>
                  <a:pt x="0" y="0"/>
                </a:moveTo>
                <a:moveTo>
                  <a:pt x="0" y="0"/>
                </a:moveTo>
                <a:lnTo>
                  <a:pt x="5048676" y="0"/>
                </a:lnTo>
              </a:path>
            </a:pathLst>
          </a:custGeom>
          <a:noFill/>
          <a:ln w="10384">
            <a:solidFill>
              <a:srgbClr val="E1E1E1"/>
            </a:solidFill>
            <a:prstDash val="solid"/>
            <a:headEnd type="none"/>
            <a:tailEnd type="none"/>
          </a:ln>
        </p:spPr>
      </p:sp>
      <p:sp>
        <p:nvSpPr>
          <p:cNvPr id="7" name="Text 5"/>
          <p:cNvSpPr/>
          <p:nvPr/>
        </p:nvSpPr>
        <p:spPr>
          <a:xfrm>
            <a:off x="3452602" y="3488436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4234035" y="978408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可靠性的定义</a:t>
            </a:r>
            <a:endParaRPr lang="en-US" sz="1440" dirty="0"/>
          </a:p>
        </p:txBody>
      </p:sp>
      <p:pic>
        <p:nvPicPr>
          <p:cNvPr id="9" name="Image 0" descr="https://sgw-dx.xf-yun.com/api/v1/sparkdesk/_17449570045113a8b93bdc0ed42a1a4f844f7988c7e8d.jpg?authorization=c2ltcGxlLWp3dCBhaz1zcGFya2Rlc2s4MDAwMDAwMDAwMDE7ZXhwPTMzMjE3NTcwMDQ7YWxnbz1obWFjLXNoYTI1NjtzaWc9M0pJd2lWd0hSTVg5QzZzQ29MUXBtWnRXNW9FUkhiMGtUc1p4L3RSU2svcz0=&amp;x_location=7YfmxI7B7uKO7jlRxIftd6UofXD=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228600" y="1255014"/>
            <a:ext cx="3227058" cy="32270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234035" y="1255014"/>
            <a:ext cx="4647734" cy="5486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可靠性是指产品或系统在规定的条件下和一定时间内，无故障执行其功能的能力。它是衡量产品质量的重要指标，直接关系到用户的使用体验和满意度。</a:t>
            </a:r>
            <a:endParaRPr lang="en-US" sz="1440" dirty="0"/>
          </a:p>
        </p:txBody>
      </p:sp>
      <p:sp>
        <p:nvSpPr>
          <p:cNvPr id="11" name="Text 8"/>
          <p:cNvSpPr/>
          <p:nvPr/>
        </p:nvSpPr>
        <p:spPr>
          <a:xfrm>
            <a:off x="4234035" y="2297430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提高可靠性的方法</a:t>
            </a:r>
            <a:endParaRPr lang="en-US" sz="1440" dirty="0"/>
          </a:p>
        </p:txBody>
      </p:sp>
      <p:sp>
        <p:nvSpPr>
          <p:cNvPr id="12" name="Text 9"/>
          <p:cNvSpPr/>
          <p:nvPr/>
        </p:nvSpPr>
        <p:spPr>
          <a:xfrm>
            <a:off x="4234035" y="2574036"/>
            <a:ext cx="4647734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提高产品或系统的可靠性可以通过多种方式实现，如优化设计、选用高质量的材料、进行严格的质量控制等。这些方法可以有效地减少故障的发生，提高产品的寿命。</a:t>
            </a:r>
            <a:endParaRPr lang="en-US" sz="1440" dirty="0"/>
          </a:p>
        </p:txBody>
      </p:sp>
      <p:sp>
        <p:nvSpPr>
          <p:cNvPr id="13" name="Text 10"/>
          <p:cNvSpPr/>
          <p:nvPr/>
        </p:nvSpPr>
        <p:spPr>
          <a:xfrm>
            <a:off x="4234035" y="3707892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可靠性的重要性</a:t>
            </a:r>
            <a:endParaRPr lang="en-US" sz="1440" dirty="0"/>
          </a:p>
        </p:txBody>
      </p:sp>
      <p:sp>
        <p:nvSpPr>
          <p:cNvPr id="14" name="Text 11"/>
          <p:cNvSpPr/>
          <p:nvPr/>
        </p:nvSpPr>
        <p:spPr>
          <a:xfrm>
            <a:off x="4234035" y="3984498"/>
            <a:ext cx="4647734" cy="5486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对于任何产品或系统来说，可靠性都是至关重要的。高可靠性不仅可以减少维修成本和停机时间，还可以提高用户的信任度和满意度，从而增加市场份额。</a:t>
            </a:r>
            <a:endParaRPr lang="en-US" sz="144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安全性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410" y="1125448"/>
            <a:ext cx="990933" cy="14313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50831" y="1156121"/>
            <a:ext cx="714089" cy="10332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446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44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377" y="1125448"/>
            <a:ext cx="990933" cy="14313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214798" y="1156121"/>
            <a:ext cx="714089" cy="10332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446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44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501" y="1125448"/>
            <a:ext cx="990933" cy="14313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78922" y="1156121"/>
            <a:ext cx="714089" cy="10332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446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440" dirty="0"/>
          </a:p>
        </p:txBody>
      </p:sp>
      <p:sp>
        <p:nvSpPr>
          <p:cNvPr id="9" name="Text 4"/>
          <p:cNvSpPr/>
          <p:nvPr/>
        </p:nvSpPr>
        <p:spPr>
          <a:xfrm>
            <a:off x="254264" y="2737892"/>
            <a:ext cx="2707225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数据加密技术</a:t>
            </a:r>
            <a:endParaRPr lang="en-US" sz="1440" dirty="0"/>
          </a:p>
        </p:txBody>
      </p:sp>
      <p:sp>
        <p:nvSpPr>
          <p:cNvPr id="10" name="Text 5"/>
          <p:cNvSpPr/>
          <p:nvPr/>
        </p:nvSpPr>
        <p:spPr>
          <a:xfrm>
            <a:off x="474071" y="3195092"/>
            <a:ext cx="2267609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采用SSL/TLS协议和AES强加密算法，确保用户数据传输和存储的安全性，有效防止数据在传输过程中被截取和篡改。</a:t>
            </a:r>
            <a:endParaRPr lang="en-US" sz="1440" dirty="0"/>
          </a:p>
        </p:txBody>
      </p:sp>
      <p:sp>
        <p:nvSpPr>
          <p:cNvPr id="11" name="Text 6"/>
          <p:cNvSpPr/>
          <p:nvPr/>
        </p:nvSpPr>
        <p:spPr>
          <a:xfrm>
            <a:off x="3218074" y="2737892"/>
            <a:ext cx="2707538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69BBE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身份认证与权限管理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3438038" y="3195092"/>
            <a:ext cx="2267609" cy="12344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通过基于角色的访问控制（RBAC）和多因素认证（MFA），系统强化了用户登录的安全性，确保只有授权人员能访问敏感数据和功能模块。</a:t>
            </a:r>
            <a:endParaRPr lang="en-US" sz="1440" dirty="0"/>
          </a:p>
        </p:txBody>
      </p:sp>
      <p:sp>
        <p:nvSpPr>
          <p:cNvPr id="13" name="Text 8"/>
          <p:cNvSpPr/>
          <p:nvPr/>
        </p:nvSpPr>
        <p:spPr>
          <a:xfrm>
            <a:off x="6182198" y="2737892"/>
            <a:ext cx="2707538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安全审计与防护措施</a:t>
            </a:r>
            <a:endParaRPr lang="en-US" sz="1440" dirty="0"/>
          </a:p>
        </p:txBody>
      </p:sp>
      <p:sp>
        <p:nvSpPr>
          <p:cNvPr id="14" name="Text 9"/>
          <p:cNvSpPr/>
          <p:nvPr/>
        </p:nvSpPr>
        <p:spPr>
          <a:xfrm>
            <a:off x="6402162" y="3195092"/>
            <a:ext cx="2267609" cy="12344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实施全面的日志记录、定期的安全审计以及部署防火墙和入侵检测系统，系统能够及时发现并应对潜在的安全威胁，保护系统免受攻击。</a:t>
            </a:r>
            <a:endParaRPr lang="en-US" sz="144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05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数据库设计</a:t>
            </a:r>
            <a:endParaRPr lang="en-US" sz="144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E-R图及表设计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3452602" y="758952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3615896" y="2050927"/>
            <a:ext cx="5095803" cy="0"/>
          </a:xfrm>
          <a:custGeom>
            <a:avLst/>
            <a:gdLst/>
            <a:ahLst/>
            <a:cxnLst/>
            <a:rect l="l" t="t" r="r" b="b"/>
            <a:pathLst>
              <a:path w="5095803" h="0">
                <a:moveTo>
                  <a:pt x="0" y="0"/>
                </a:moveTo>
                <a:moveTo>
                  <a:pt x="0" y="0"/>
                </a:moveTo>
                <a:lnTo>
                  <a:pt x="5095803" y="0"/>
                </a:lnTo>
              </a:path>
            </a:pathLst>
          </a:custGeom>
          <a:noFill/>
          <a:ln w="10384">
            <a:solidFill>
              <a:srgbClr val="E1E1E1"/>
            </a:solidFill>
            <a:prstDash val="solid"/>
            <a:headEnd type="none"/>
            <a:tailEnd type="none"/>
          </a:ln>
        </p:spPr>
      </p:sp>
      <p:sp>
        <p:nvSpPr>
          <p:cNvPr id="5" name="Text 3"/>
          <p:cNvSpPr/>
          <p:nvPr/>
        </p:nvSpPr>
        <p:spPr>
          <a:xfrm>
            <a:off x="3452602" y="2059686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440" dirty="0"/>
          </a:p>
        </p:txBody>
      </p:sp>
      <p:sp>
        <p:nvSpPr>
          <p:cNvPr id="6" name="Shape 4"/>
          <p:cNvSpPr/>
          <p:nvPr/>
        </p:nvSpPr>
        <p:spPr>
          <a:xfrm>
            <a:off x="3615896" y="3561973"/>
            <a:ext cx="5048676" cy="0"/>
          </a:xfrm>
          <a:custGeom>
            <a:avLst/>
            <a:gdLst/>
            <a:ahLst/>
            <a:cxnLst/>
            <a:rect l="l" t="t" r="r" b="b"/>
            <a:pathLst>
              <a:path w="5048676" h="0">
                <a:moveTo>
                  <a:pt x="0" y="0"/>
                </a:moveTo>
                <a:moveTo>
                  <a:pt x="0" y="0"/>
                </a:moveTo>
                <a:lnTo>
                  <a:pt x="5048676" y="0"/>
                </a:lnTo>
              </a:path>
            </a:pathLst>
          </a:custGeom>
          <a:noFill/>
          <a:ln w="10384">
            <a:solidFill>
              <a:srgbClr val="E1E1E1"/>
            </a:solidFill>
            <a:prstDash val="solid"/>
            <a:headEnd type="none"/>
            <a:tailEnd type="none"/>
          </a:ln>
        </p:spPr>
      </p:sp>
      <p:sp>
        <p:nvSpPr>
          <p:cNvPr id="7" name="Text 5"/>
          <p:cNvSpPr/>
          <p:nvPr/>
        </p:nvSpPr>
        <p:spPr>
          <a:xfrm>
            <a:off x="3452602" y="3488436"/>
            <a:ext cx="714089" cy="11704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5184" b="1" i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4234035" y="978408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实体关系图基础</a:t>
            </a:r>
            <a:endParaRPr lang="en-US" sz="1440" dirty="0"/>
          </a:p>
        </p:txBody>
      </p:sp>
      <p:pic>
        <p:nvPicPr>
          <p:cNvPr id="9" name="Image 0" descr="https://sgw-dx.xf-yun.com/api/v1/sparkdesk/_1744957013650a49226c2503a427db4db1be9e7216df3.jpg?authorization=c2ltcGxlLWp3dCBhaz1zcGFya2Rlc2s4MDAwMDAwMDAwMDE7ZXhwPTMzMjE3NTcwMTM7YWxnbz1obWFjLXNoYTI1NjtzaWc9UkhPak44L3JQVTRIbEJpZkF6b0Z6b1BvdU5vVjE1YjlRQTBTMHBBcFJmOD0=&amp;x_location=7YfmxI7B7uKO7jlRxIftd6UofXD=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228600" y="1255014"/>
            <a:ext cx="3227058" cy="32270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234035" y="1255014"/>
            <a:ext cx="4647734" cy="5486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实体关系图（E-R图）是数据库设计的核心工具，通过图形化方式展示数据之间的逻辑关系，帮助设计师和开发者明确数据结构与需求。</a:t>
            </a:r>
            <a:endParaRPr lang="en-US" sz="1440" dirty="0"/>
          </a:p>
        </p:txBody>
      </p:sp>
      <p:sp>
        <p:nvSpPr>
          <p:cNvPr id="11" name="Text 8"/>
          <p:cNvSpPr/>
          <p:nvPr/>
        </p:nvSpPr>
        <p:spPr>
          <a:xfrm>
            <a:off x="4234035" y="2297430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E-R图的符号与约定</a:t>
            </a:r>
            <a:endParaRPr lang="en-US" sz="1440" dirty="0"/>
          </a:p>
        </p:txBody>
      </p:sp>
      <p:sp>
        <p:nvSpPr>
          <p:cNvPr id="12" name="Text 9"/>
          <p:cNvSpPr/>
          <p:nvPr/>
        </p:nvSpPr>
        <p:spPr>
          <a:xfrm>
            <a:off x="4234035" y="2574036"/>
            <a:ext cx="4647734" cy="5486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E-R图中使用矩形表示实体，菱形表示关系，椭圆表示属性，通过线条连接表达实体间的关系，这些符号和约定是绘制E-R图的基础。</a:t>
            </a:r>
            <a:endParaRPr lang="en-US" sz="1440" dirty="0"/>
          </a:p>
        </p:txBody>
      </p:sp>
      <p:sp>
        <p:nvSpPr>
          <p:cNvPr id="13" name="Text 10"/>
          <p:cNvSpPr/>
          <p:nvPr/>
        </p:nvSpPr>
        <p:spPr>
          <a:xfrm>
            <a:off x="4234035" y="3707892"/>
            <a:ext cx="464966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表设计原则</a:t>
            </a:r>
            <a:endParaRPr lang="en-US" sz="1440" dirty="0"/>
          </a:p>
        </p:txBody>
      </p:sp>
      <p:sp>
        <p:nvSpPr>
          <p:cNvPr id="14" name="Text 11"/>
          <p:cNvSpPr/>
          <p:nvPr/>
        </p:nvSpPr>
        <p:spPr>
          <a:xfrm>
            <a:off x="4234035" y="3984498"/>
            <a:ext cx="4647734" cy="5486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表设计应遵循规范化原则，确保数据的一致性和完整性，避免数据冗余，同时考虑查询效率，合理设置主键和外键，优化数据存储结构。</a:t>
            </a:r>
            <a:endParaRPr lang="en-US" sz="144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46108" y="2110739"/>
            <a:ext cx="1556684" cy="74980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888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051" y="634833"/>
            <a:ext cx="3911029" cy="23163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97974" y="559611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系统开发背景</a:t>
            </a:r>
            <a:endParaRPr lang="en-US" sz="1440" dirty="0"/>
          </a:p>
        </p:txBody>
      </p:sp>
      <p:sp>
        <p:nvSpPr>
          <p:cNvPr id="5" name="Text 2"/>
          <p:cNvSpPr/>
          <p:nvPr/>
        </p:nvSpPr>
        <p:spPr>
          <a:xfrm>
            <a:off x="4176182" y="477315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4797974" y="1069194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系统功能模块</a:t>
            </a:r>
            <a:endParaRPr lang="en-US" sz="1440" dirty="0"/>
          </a:p>
        </p:txBody>
      </p:sp>
      <p:sp>
        <p:nvSpPr>
          <p:cNvPr id="7" name="Text 4"/>
          <p:cNvSpPr/>
          <p:nvPr/>
        </p:nvSpPr>
        <p:spPr>
          <a:xfrm>
            <a:off x="4176182" y="986898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8" name="Text 5"/>
          <p:cNvSpPr/>
          <p:nvPr/>
        </p:nvSpPr>
        <p:spPr>
          <a:xfrm>
            <a:off x="4797974" y="1578776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技术实现</a:t>
            </a:r>
            <a:endParaRPr lang="en-US" sz="1440" dirty="0"/>
          </a:p>
        </p:txBody>
      </p:sp>
      <p:sp>
        <p:nvSpPr>
          <p:cNvPr id="9" name="Text 6"/>
          <p:cNvSpPr/>
          <p:nvPr/>
        </p:nvSpPr>
        <p:spPr>
          <a:xfrm>
            <a:off x="4176182" y="1496480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10" name="Text 7"/>
          <p:cNvSpPr/>
          <p:nvPr/>
        </p:nvSpPr>
        <p:spPr>
          <a:xfrm>
            <a:off x="4797974" y="2088359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系统设计原则</a:t>
            </a:r>
            <a:endParaRPr lang="en-US" sz="1440" dirty="0"/>
          </a:p>
        </p:txBody>
      </p:sp>
      <p:sp>
        <p:nvSpPr>
          <p:cNvPr id="11" name="Text 8"/>
          <p:cNvSpPr/>
          <p:nvPr/>
        </p:nvSpPr>
        <p:spPr>
          <a:xfrm>
            <a:off x="4176182" y="2006063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440" dirty="0"/>
          </a:p>
        </p:txBody>
      </p:sp>
      <p:sp>
        <p:nvSpPr>
          <p:cNvPr id="12" name="Text 9"/>
          <p:cNvSpPr/>
          <p:nvPr/>
        </p:nvSpPr>
        <p:spPr>
          <a:xfrm>
            <a:off x="4797974" y="2597941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数据库设计</a:t>
            </a:r>
            <a:endParaRPr lang="en-US" sz="1440" dirty="0"/>
          </a:p>
        </p:txBody>
      </p:sp>
      <p:sp>
        <p:nvSpPr>
          <p:cNvPr id="13" name="Text 10"/>
          <p:cNvSpPr/>
          <p:nvPr/>
        </p:nvSpPr>
        <p:spPr>
          <a:xfrm>
            <a:off x="4176182" y="2515645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440" dirty="0"/>
          </a:p>
        </p:txBody>
      </p:sp>
      <p:sp>
        <p:nvSpPr>
          <p:cNvPr id="14" name="Text 11"/>
          <p:cNvSpPr/>
          <p:nvPr/>
        </p:nvSpPr>
        <p:spPr>
          <a:xfrm>
            <a:off x="4797974" y="3107524"/>
            <a:ext cx="3108960" cy="4572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440" dirty="0">
                <a:solidFill>
                  <a:srgbClr val="333333"/>
                </a:solidFill>
                <a:latin typeface="PingFang SC" pitchFamily="34" charset="0"/>
                <a:ea typeface="PingFang SC" pitchFamily="34" charset="-122"/>
                <a:cs typeface="PingFang SC" pitchFamily="34" charset="-120"/>
              </a:rPr>
              <a:t>系统实现与测试</a:t>
            </a:r>
            <a:endParaRPr lang="en-US" sz="1440" dirty="0"/>
          </a:p>
        </p:txBody>
      </p:sp>
      <p:sp>
        <p:nvSpPr>
          <p:cNvPr id="15" name="Text 12"/>
          <p:cNvSpPr/>
          <p:nvPr/>
        </p:nvSpPr>
        <p:spPr>
          <a:xfrm>
            <a:off x="4176182" y="3025228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44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数据表结构与字段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1575236" y="1315640"/>
            <a:ext cx="7243956" cy="3189636"/>
          </a:xfrm>
          <a:custGeom>
            <a:avLst/>
            <a:gdLst/>
            <a:ahLst/>
            <a:cxnLst/>
            <a:rect l="l" t="t" r="r" b="b"/>
            <a:pathLst>
              <a:path w="7243956" h="3189636">
                <a:moveTo>
                  <a:pt x="398705" y="0"/>
                </a:moveTo>
                <a:moveTo>
                  <a:pt x="398705" y="0"/>
                </a:moveTo>
                <a:lnTo>
                  <a:pt x="6845251" y="0"/>
                </a:lnTo>
                <a:quadBezTo>
                  <a:pt x="7243956" y="0"/>
                  <a:pt x="7243956" y="398705"/>
                </a:quadBezTo>
                <a:lnTo>
                  <a:pt x="7243956" y="2790932"/>
                </a:lnTo>
                <a:quadBezTo>
                  <a:pt x="7243956" y="3189636"/>
                  <a:pt x="6845251" y="3189636"/>
                </a:quadBezTo>
                <a:lnTo>
                  <a:pt x="398705" y="3189636"/>
                </a:lnTo>
                <a:quadBezTo>
                  <a:pt x="0" y="3189636"/>
                  <a:pt x="0" y="2790932"/>
                </a:quadBezTo>
                <a:lnTo>
                  <a:pt x="0" y="398705"/>
                </a:lnTo>
                <a:quadBezTo>
                  <a:pt x="0" y="0"/>
                  <a:pt x="398705" y="0"/>
                </a:quadBezTo>
                <a:close/>
              </a:path>
            </a:pathLst>
          </a:custGeom>
          <a:solidFill>
            <a:srgbClr val="328CB2">
              <a:alpha val="0"/>
            </a:srgbClr>
          </a:solidFill>
          <a:ln w="95250">
            <a:solidFill>
              <a:srgbClr val="328CB2">
                <a:alpha val="12157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246513" y="1093905"/>
            <a:ext cx="2152158" cy="3583954"/>
          </a:xfrm>
          <a:custGeom>
            <a:avLst/>
            <a:gdLst/>
            <a:ahLst/>
            <a:cxnLst/>
            <a:rect l="l" t="t" r="r" b="b"/>
            <a:pathLst>
              <a:path w="2152158" h="3583954">
                <a:moveTo>
                  <a:pt x="98930" y="0"/>
                </a:moveTo>
                <a:moveTo>
                  <a:pt x="98930" y="0"/>
                </a:moveTo>
                <a:lnTo>
                  <a:pt x="2053228" y="0"/>
                </a:lnTo>
                <a:quadBezTo>
                  <a:pt x="2152158" y="0"/>
                  <a:pt x="2152158" y="98930"/>
                </a:quadBezTo>
                <a:lnTo>
                  <a:pt x="2152158" y="3485024"/>
                </a:lnTo>
                <a:quadBezTo>
                  <a:pt x="2152158" y="3583954"/>
                  <a:pt x="2053228" y="3583954"/>
                </a:quadBezTo>
                <a:lnTo>
                  <a:pt x="98930" y="3583954"/>
                </a:lnTo>
                <a:quadBezTo>
                  <a:pt x="0" y="3583954"/>
                  <a:pt x="0" y="3485024"/>
                </a:quadBezTo>
                <a:lnTo>
                  <a:pt x="0" y="98930"/>
                </a:lnTo>
                <a:quadBezTo>
                  <a:pt x="0" y="0"/>
                  <a:pt x="98930" y="0"/>
                </a:quadBezTo>
                <a:close/>
              </a:path>
            </a:pathLst>
          </a:custGeom>
          <a:solidFill>
            <a:srgbClr val="328CB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067" y="2040271"/>
            <a:ext cx="1714500" cy="45720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543" y="2040271"/>
            <a:ext cx="1714500" cy="45720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019" y="2040271"/>
            <a:ext cx="1714500" cy="4572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47067" y="1628791"/>
            <a:ext cx="1926476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资讯分类表结构</a:t>
            </a:r>
            <a:endParaRPr lang="en-US" sz="1440" dirty="0"/>
          </a:p>
        </p:txBody>
      </p:sp>
      <p:pic>
        <p:nvPicPr>
          <p:cNvPr id="9" name="Image 3" descr="https://sgw-dx.xf-yun.com/api/v1/sparkdesk/_174495706814620674907c5c34082a5d4ee09eb29b099.jpg?authorization=c2ltcGxlLWp3dCBhaz1zcGFya2Rlc2s4MDAwMDAwMDAwMDE7ZXhwPTMzMjE3NTcwNjg7YWxnbz1obWFjLXNoYTI1NjtzaWc9bzJjN2VINXYxWXlwci9YWFVaRzJEVGxwV3NmZzdwYzdsKzJocUV2QWJIUT0=&amp;x_location=7YfmxI7B7uKO7jlRxIftd6UofXD=">    </p:cNvPr>
          <p:cNvPicPr>
            <a:picLocks noChangeAspect="1"/>
          </p:cNvPicPr>
          <p:nvPr/>
        </p:nvPicPr>
        <p:blipFill>
          <a:blip r:embed="rId5"/>
          <a:srcRect l="20000" r="20000" t="0" b="0"/>
          <a:stretch/>
        </p:blipFill>
        <p:spPr>
          <a:xfrm>
            <a:off x="402359" y="970369"/>
            <a:ext cx="2152180" cy="358384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847067" y="2333760"/>
            <a:ext cx="1645920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资讯分类表包含id、typename、addtime和timestamp字段，分别用于存储资讯的编号、类型名称、添加时间和时间戳，便于对资讯进行分类管理。</a:t>
            </a:r>
            <a:endParaRPr lang="en-US" sz="1440" dirty="0"/>
          </a:p>
        </p:txBody>
      </p:sp>
      <p:sp>
        <p:nvSpPr>
          <p:cNvPr id="11" name="Text 5"/>
          <p:cNvSpPr/>
          <p:nvPr/>
        </p:nvSpPr>
        <p:spPr>
          <a:xfrm>
            <a:off x="4773543" y="1628791"/>
            <a:ext cx="1926476" cy="3474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用户表字段详解</a:t>
            </a:r>
            <a:endParaRPr lang="en-US" sz="1440" dirty="0"/>
          </a:p>
        </p:txBody>
      </p:sp>
      <p:sp>
        <p:nvSpPr>
          <p:cNvPr id="12" name="Text 6"/>
          <p:cNvSpPr/>
          <p:nvPr/>
        </p:nvSpPr>
        <p:spPr>
          <a:xfrm>
            <a:off x="4773543" y="2333760"/>
            <a:ext cx="1645920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用户表中包含id、username、password等字段，这些字段用于记录用户的基本信息，如用户名、密码等，以实现用户注册和登录功能。</a:t>
            </a:r>
            <a:endParaRPr lang="en-US" sz="1440" dirty="0"/>
          </a:p>
        </p:txBody>
      </p:sp>
      <p:sp>
        <p:nvSpPr>
          <p:cNvPr id="13" name="Text 7"/>
          <p:cNvSpPr/>
          <p:nvPr/>
        </p:nvSpPr>
        <p:spPr>
          <a:xfrm>
            <a:off x="6700019" y="1628791"/>
            <a:ext cx="1934824" cy="3474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门诊预约挂号表</a:t>
            </a:r>
            <a:endParaRPr lang="en-US" sz="1440" dirty="0"/>
          </a:p>
        </p:txBody>
      </p:sp>
      <p:sp>
        <p:nvSpPr>
          <p:cNvPr id="14" name="Text 8"/>
          <p:cNvSpPr/>
          <p:nvPr/>
        </p:nvSpPr>
        <p:spPr>
          <a:xfrm>
            <a:off x="6700019" y="2333760"/>
            <a:ext cx="1645920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门诊预约挂号表包含id、yuebianhao、yuyuebianhao等字段，这些字段用于记录门诊预约挂号的信息，方便医院对门诊预约进行管理和统计。</a:t>
            </a:r>
            <a:endParaRPr lang="en-US" sz="144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06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系统实现与测试</a:t>
            </a:r>
            <a:endParaRPr lang="en-US" sz="144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小程序端功能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1259089" y="1317519"/>
            <a:ext cx="682221" cy="682221"/>
          </a:xfrm>
          <a:custGeom>
            <a:avLst/>
            <a:gdLst/>
            <a:ahLst/>
            <a:cxnLst/>
            <a:rect l="l" t="t" r="r" b="b"/>
            <a:pathLst>
              <a:path w="682221" h="682221">
                <a:moveTo>
                  <a:pt x="341111" y="0"/>
                </a:moveTo>
                <a:moveTo>
                  <a:pt x="341111" y="0"/>
                </a:moveTo>
                <a:cubicBezTo>
                  <a:pt x="529375" y="0"/>
                  <a:pt x="682221" y="152847"/>
                  <a:pt x="682221" y="341111"/>
                </a:cubicBezTo>
                <a:cubicBezTo>
                  <a:pt x="682221" y="529375"/>
                  <a:pt x="529375" y="682221"/>
                  <a:pt x="341111" y="682221"/>
                </a:cubicBezTo>
                <a:cubicBezTo>
                  <a:pt x="152847" y="682221"/>
                  <a:pt x="0" y="529375"/>
                  <a:pt x="0" y="341111"/>
                </a:cubicBezTo>
                <a:cubicBezTo>
                  <a:pt x="0" y="152847"/>
                  <a:pt x="152847" y="0"/>
                  <a:pt x="341111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4" name="Shape 2"/>
          <p:cNvSpPr/>
          <p:nvPr/>
        </p:nvSpPr>
        <p:spPr>
          <a:xfrm>
            <a:off x="2264498" y="1658630"/>
            <a:ext cx="1414604" cy="0"/>
          </a:xfrm>
          <a:custGeom>
            <a:avLst/>
            <a:gdLst/>
            <a:ahLst/>
            <a:cxnLst/>
            <a:rect l="l" t="t" r="r" b="b"/>
            <a:pathLst>
              <a:path w="1414604" h="0">
                <a:moveTo>
                  <a:pt x="0" y="0"/>
                </a:moveTo>
                <a:moveTo>
                  <a:pt x="0" y="0"/>
                </a:moveTo>
                <a:quadBezTo>
                  <a:pt x="728521" y="516330"/>
                  <a:pt x="1414604" y="0"/>
                </a:quadBezTo>
              </a:path>
            </a:pathLst>
          </a:custGeom>
          <a:noFill/>
          <a:ln w="19050">
            <a:solidFill>
              <a:srgbClr val="328CB2"/>
            </a:solidFill>
            <a:prstDash val="dash"/>
            <a:headEnd type="none"/>
            <a:tailEnd type="arrow"/>
          </a:ln>
        </p:spPr>
      </p:sp>
      <p:sp>
        <p:nvSpPr>
          <p:cNvPr id="5" name="Shape 3"/>
          <p:cNvSpPr/>
          <p:nvPr/>
        </p:nvSpPr>
        <p:spPr>
          <a:xfrm>
            <a:off x="5464898" y="1771798"/>
            <a:ext cx="1414604" cy="0"/>
          </a:xfrm>
          <a:custGeom>
            <a:avLst/>
            <a:gdLst/>
            <a:ahLst/>
            <a:cxnLst/>
            <a:rect l="l" t="t" r="r" b="b"/>
            <a:pathLst>
              <a:path w="1414604" h="0">
                <a:moveTo>
                  <a:pt x="0" y="0"/>
                </a:moveTo>
                <a:moveTo>
                  <a:pt x="0" y="0"/>
                </a:moveTo>
                <a:quadBezTo>
                  <a:pt x="700229" y="-615353"/>
                  <a:pt x="1414604" y="0"/>
                </a:quadBezTo>
              </a:path>
            </a:pathLst>
          </a:custGeom>
          <a:noFill/>
          <a:ln w="19050">
            <a:solidFill>
              <a:srgbClr val="328CB2"/>
            </a:solidFill>
            <a:prstDash val="dash"/>
            <a:headEnd type="none"/>
            <a:tailEnd type="arrow"/>
          </a:ln>
        </p:spPr>
      </p:sp>
      <p:sp>
        <p:nvSpPr>
          <p:cNvPr id="6" name="Shape 4"/>
          <p:cNvSpPr/>
          <p:nvPr/>
        </p:nvSpPr>
        <p:spPr>
          <a:xfrm>
            <a:off x="4230889" y="1317519"/>
            <a:ext cx="682221" cy="682221"/>
          </a:xfrm>
          <a:custGeom>
            <a:avLst/>
            <a:gdLst/>
            <a:ahLst/>
            <a:cxnLst/>
            <a:rect l="l" t="t" r="r" b="b"/>
            <a:pathLst>
              <a:path w="682221" h="682221">
                <a:moveTo>
                  <a:pt x="341111" y="0"/>
                </a:moveTo>
                <a:moveTo>
                  <a:pt x="341111" y="0"/>
                </a:moveTo>
                <a:cubicBezTo>
                  <a:pt x="529375" y="0"/>
                  <a:pt x="682221" y="152847"/>
                  <a:pt x="682221" y="341111"/>
                </a:cubicBezTo>
                <a:cubicBezTo>
                  <a:pt x="682221" y="529375"/>
                  <a:pt x="529375" y="682221"/>
                  <a:pt x="341111" y="682221"/>
                </a:cubicBezTo>
                <a:cubicBezTo>
                  <a:pt x="152847" y="682221"/>
                  <a:pt x="0" y="529375"/>
                  <a:pt x="0" y="341111"/>
                </a:cubicBezTo>
                <a:cubicBezTo>
                  <a:pt x="0" y="152847"/>
                  <a:pt x="152847" y="0"/>
                  <a:pt x="341111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7" name="Shape 5"/>
          <p:cNvSpPr/>
          <p:nvPr/>
        </p:nvSpPr>
        <p:spPr>
          <a:xfrm>
            <a:off x="7202689" y="1317519"/>
            <a:ext cx="682221" cy="682221"/>
          </a:xfrm>
          <a:custGeom>
            <a:avLst/>
            <a:gdLst/>
            <a:ahLst/>
            <a:cxnLst/>
            <a:rect l="l" t="t" r="r" b="b"/>
            <a:pathLst>
              <a:path w="682221" h="682221">
                <a:moveTo>
                  <a:pt x="341111" y="0"/>
                </a:moveTo>
                <a:moveTo>
                  <a:pt x="341111" y="0"/>
                </a:moveTo>
                <a:cubicBezTo>
                  <a:pt x="529375" y="0"/>
                  <a:pt x="682221" y="152847"/>
                  <a:pt x="682221" y="341111"/>
                </a:cubicBezTo>
                <a:cubicBezTo>
                  <a:pt x="682221" y="529375"/>
                  <a:pt x="529375" y="682221"/>
                  <a:pt x="341111" y="682221"/>
                </a:cubicBezTo>
                <a:cubicBezTo>
                  <a:pt x="152847" y="682221"/>
                  <a:pt x="0" y="529375"/>
                  <a:pt x="0" y="341111"/>
                </a:cubicBezTo>
                <a:cubicBezTo>
                  <a:pt x="0" y="152847"/>
                  <a:pt x="152847" y="0"/>
                  <a:pt x="341111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8" name="Text 6"/>
          <p:cNvSpPr/>
          <p:nvPr/>
        </p:nvSpPr>
        <p:spPr>
          <a:xfrm>
            <a:off x="228600" y="2291503"/>
            <a:ext cx="2743200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首页功能设计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398928" y="2892823"/>
            <a:ext cx="2402543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小程序的首页功能作为用户的第一道入口界面，通过简洁明了的设计和常用功能的快捷入口，如预约挂号、医生查询等，极大提升了用户的使用体验。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3200400" y="2291503"/>
            <a:ext cx="2743200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用户权限控制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3370728" y="2892823"/>
            <a:ext cx="2402543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用户权限控制确保不同角色的用户只能访问其权限范围内的功能，这不仅保障了系统的安全性，也保护了用户数据的隐私性，是小程序端不可或缺的一部分。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6172200" y="2291503"/>
            <a:ext cx="2743200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电子病历管理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342528" y="2892823"/>
            <a:ext cx="2402543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电子病历管理功能实现了患者就诊记录的电子化存储与查询，不仅方便医生快速查阅患者的病史和诊疗记录，提高诊疗效率，也为患者提供了便捷的病历信息导出和打印服务。</a:t>
            </a:r>
            <a:endParaRPr lang="en-US" sz="144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946" y="1458376"/>
            <a:ext cx="400507" cy="400507"/>
          </a:xfrm>
          <a:prstGeom prst="rect">
            <a:avLst/>
          </a:prstGeom>
        </p:spPr>
      </p:pic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972" y="1434602"/>
            <a:ext cx="448056" cy="448056"/>
          </a:xfrm>
          <a:prstGeom prst="rect">
            <a:avLst/>
          </a:prstGeom>
        </p:spPr>
      </p:pic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1791" y="1486621"/>
            <a:ext cx="344018" cy="34401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后台模块功能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16" y="1089117"/>
            <a:ext cx="2432572" cy="348809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29134" y="3866753"/>
            <a:ext cx="2356568" cy="567445"/>
          </a:xfrm>
          <a:custGeom>
            <a:avLst/>
            <a:gdLst/>
            <a:ahLst/>
            <a:cxnLst/>
            <a:rect l="l" t="t" r="r" b="b"/>
            <a:pathLst>
              <a:path w="2356568" h="567445">
                <a:moveTo>
                  <a:pt x="0" y="0"/>
                </a:moveTo>
                <a:moveTo>
                  <a:pt x="0" y="0"/>
                </a:moveTo>
                <a:lnTo>
                  <a:pt x="2356568" y="0"/>
                </a:lnTo>
                <a:lnTo>
                  <a:pt x="2356568" y="567445"/>
                </a:lnTo>
                <a:lnTo>
                  <a:pt x="0" y="567445"/>
                </a:ln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5" name="Shape 2"/>
          <p:cNvSpPr/>
          <p:nvPr/>
        </p:nvSpPr>
        <p:spPr>
          <a:xfrm>
            <a:off x="790042" y="3687991"/>
            <a:ext cx="1669247" cy="0"/>
          </a:xfrm>
          <a:custGeom>
            <a:avLst/>
            <a:gdLst/>
            <a:ahLst/>
            <a:cxnLst/>
            <a:rect l="l" t="t" r="r" b="b"/>
            <a:pathLst>
              <a:path w="1669247" h="0">
                <a:moveTo>
                  <a:pt x="0" y="0"/>
                </a:moveTo>
                <a:moveTo>
                  <a:pt x="0" y="0"/>
                </a:moveTo>
                <a:lnTo>
                  <a:pt x="1669247" y="0"/>
                </a:lnTo>
              </a:path>
            </a:pathLst>
          </a:custGeom>
          <a:noFill/>
          <a:ln w="19420">
            <a:solidFill>
              <a:srgbClr val="333333">
                <a:alpha val="32157"/>
              </a:srgbClr>
            </a:solidFill>
            <a:prstDash val="dash"/>
            <a:headEnd type="none"/>
            <a:tailEnd type="none"/>
          </a:ln>
        </p:spPr>
      </p:sp>
      <p:sp>
        <p:nvSpPr>
          <p:cNvPr id="6" name="Text 3"/>
          <p:cNvSpPr/>
          <p:nvPr/>
        </p:nvSpPr>
        <p:spPr>
          <a:xfrm>
            <a:off x="2157579" y="1050677"/>
            <a:ext cx="702086" cy="86868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3600" b="1" i="1" dirty="0">
                <a:solidFill>
                  <a:srgbClr val="328CB2">
                    <a:alpha val="5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44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516" y="1089117"/>
            <a:ext cx="2432572" cy="3488093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3282233" y="3866753"/>
            <a:ext cx="2356568" cy="567445"/>
          </a:xfrm>
          <a:custGeom>
            <a:avLst/>
            <a:gdLst/>
            <a:ahLst/>
            <a:cxnLst/>
            <a:rect l="l" t="t" r="r" b="b"/>
            <a:pathLst>
              <a:path w="2356568" h="567445">
                <a:moveTo>
                  <a:pt x="0" y="0"/>
                </a:moveTo>
                <a:moveTo>
                  <a:pt x="0" y="0"/>
                </a:moveTo>
                <a:lnTo>
                  <a:pt x="2356568" y="0"/>
                </a:lnTo>
                <a:lnTo>
                  <a:pt x="2356568" y="567445"/>
                </a:lnTo>
                <a:lnTo>
                  <a:pt x="0" y="567445"/>
                </a:ln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9" name="Shape 5"/>
          <p:cNvSpPr/>
          <p:nvPr/>
        </p:nvSpPr>
        <p:spPr>
          <a:xfrm>
            <a:off x="3743142" y="3687991"/>
            <a:ext cx="1669247" cy="0"/>
          </a:xfrm>
          <a:custGeom>
            <a:avLst/>
            <a:gdLst/>
            <a:ahLst/>
            <a:cxnLst/>
            <a:rect l="l" t="t" r="r" b="b"/>
            <a:pathLst>
              <a:path w="1669247" h="0">
                <a:moveTo>
                  <a:pt x="0" y="0"/>
                </a:moveTo>
                <a:moveTo>
                  <a:pt x="0" y="0"/>
                </a:moveTo>
                <a:lnTo>
                  <a:pt x="1669247" y="0"/>
                </a:lnTo>
              </a:path>
            </a:pathLst>
          </a:custGeom>
          <a:noFill/>
          <a:ln w="19420">
            <a:solidFill>
              <a:srgbClr val="333333">
                <a:alpha val="32157"/>
              </a:srgbClr>
            </a:solidFill>
            <a:prstDash val="dash"/>
            <a:headEnd type="none"/>
            <a:tailEnd type="none"/>
          </a:ln>
        </p:spPr>
      </p:sp>
      <p:sp>
        <p:nvSpPr>
          <p:cNvPr id="10" name="Text 6"/>
          <p:cNvSpPr/>
          <p:nvPr/>
        </p:nvSpPr>
        <p:spPr>
          <a:xfrm>
            <a:off x="5110678" y="1050677"/>
            <a:ext cx="702086" cy="86868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3600" b="1" i="1" dirty="0">
                <a:solidFill>
                  <a:srgbClr val="328CB2">
                    <a:alpha val="5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44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295" y="1089117"/>
            <a:ext cx="2432572" cy="3488093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6207012" y="3866753"/>
            <a:ext cx="2356568" cy="567445"/>
          </a:xfrm>
          <a:custGeom>
            <a:avLst/>
            <a:gdLst/>
            <a:ahLst/>
            <a:cxnLst/>
            <a:rect l="l" t="t" r="r" b="b"/>
            <a:pathLst>
              <a:path w="2356568" h="567445">
                <a:moveTo>
                  <a:pt x="0" y="0"/>
                </a:moveTo>
                <a:moveTo>
                  <a:pt x="0" y="0"/>
                </a:moveTo>
                <a:lnTo>
                  <a:pt x="2356568" y="0"/>
                </a:lnTo>
                <a:lnTo>
                  <a:pt x="2356568" y="567445"/>
                </a:lnTo>
                <a:lnTo>
                  <a:pt x="0" y="567445"/>
                </a:ln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13" name="Shape 8"/>
          <p:cNvSpPr/>
          <p:nvPr/>
        </p:nvSpPr>
        <p:spPr>
          <a:xfrm>
            <a:off x="6667921" y="3687991"/>
            <a:ext cx="1669247" cy="0"/>
          </a:xfrm>
          <a:custGeom>
            <a:avLst/>
            <a:gdLst/>
            <a:ahLst/>
            <a:cxnLst/>
            <a:rect l="l" t="t" r="r" b="b"/>
            <a:pathLst>
              <a:path w="1669247" h="0">
                <a:moveTo>
                  <a:pt x="0" y="0"/>
                </a:moveTo>
                <a:moveTo>
                  <a:pt x="0" y="0"/>
                </a:moveTo>
                <a:lnTo>
                  <a:pt x="1669247" y="0"/>
                </a:lnTo>
              </a:path>
            </a:pathLst>
          </a:custGeom>
          <a:noFill/>
          <a:ln w="19420">
            <a:solidFill>
              <a:srgbClr val="333333">
                <a:alpha val="32157"/>
              </a:srgbClr>
            </a:solidFill>
            <a:prstDash val="dash"/>
            <a:headEnd type="none"/>
            <a:tailEnd type="none"/>
          </a:ln>
        </p:spPr>
      </p:sp>
      <p:sp>
        <p:nvSpPr>
          <p:cNvPr id="14" name="Text 9"/>
          <p:cNvSpPr/>
          <p:nvPr/>
        </p:nvSpPr>
        <p:spPr>
          <a:xfrm>
            <a:off x="8035457" y="1050677"/>
            <a:ext cx="702086" cy="86868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3600" b="1" i="1" dirty="0">
                <a:solidFill>
                  <a:srgbClr val="328CB2">
                    <a:alpha val="5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440" dirty="0"/>
          </a:p>
        </p:txBody>
      </p:sp>
      <p:sp>
        <p:nvSpPr>
          <p:cNvPr id="15" name="Text 10"/>
          <p:cNvSpPr/>
          <p:nvPr/>
        </p:nvSpPr>
        <p:spPr>
          <a:xfrm>
            <a:off x="329134" y="3959379"/>
            <a:ext cx="2356568" cy="382193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管理员功能实现</a:t>
            </a:r>
            <a:endParaRPr lang="en-US" sz="1440" dirty="0"/>
          </a:p>
        </p:txBody>
      </p:sp>
      <p:sp>
        <p:nvSpPr>
          <p:cNvPr id="16" name="Text 11"/>
          <p:cNvSpPr/>
          <p:nvPr/>
        </p:nvSpPr>
        <p:spPr>
          <a:xfrm>
            <a:off x="639881" y="1824186"/>
            <a:ext cx="2161642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管理员主页面作为系统控制中心，提供全面的管理功能。包括个人中心、用户、医生、科室、时间段、门诊医生、预约挂号、取消预约、病历信息、系统管理等模块。</a:t>
            </a:r>
            <a:endParaRPr lang="en-US" sz="1440" dirty="0"/>
          </a:p>
        </p:txBody>
      </p:sp>
      <p:sp>
        <p:nvSpPr>
          <p:cNvPr id="17" name="Text 12"/>
          <p:cNvSpPr/>
          <p:nvPr/>
        </p:nvSpPr>
        <p:spPr>
          <a:xfrm>
            <a:off x="3282233" y="3959379"/>
            <a:ext cx="2356568" cy="382193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用户管理</a:t>
            </a:r>
            <a:endParaRPr lang="en-US" sz="1440" dirty="0"/>
          </a:p>
        </p:txBody>
      </p:sp>
      <p:sp>
        <p:nvSpPr>
          <p:cNvPr id="18" name="Text 13"/>
          <p:cNvSpPr/>
          <p:nvPr/>
        </p:nvSpPr>
        <p:spPr>
          <a:xfrm>
            <a:off x="3592981" y="1824186"/>
            <a:ext cx="2161642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管理员可以输入用户账号进行精确查询，添加新用户、删除现有用户列表，查看用户详细信息，或对用户资料进行修改，如更新联系方式或身份信息。</a:t>
            </a:r>
            <a:endParaRPr lang="en-US" sz="1440" dirty="0"/>
          </a:p>
        </p:txBody>
      </p:sp>
      <p:sp>
        <p:nvSpPr>
          <p:cNvPr id="19" name="Text 14"/>
          <p:cNvSpPr/>
          <p:nvPr/>
        </p:nvSpPr>
        <p:spPr>
          <a:xfrm>
            <a:off x="6207012" y="3959379"/>
            <a:ext cx="2356568" cy="382193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医生功能实现</a:t>
            </a:r>
            <a:endParaRPr lang="en-US" sz="1440" dirty="0"/>
          </a:p>
        </p:txBody>
      </p:sp>
      <p:sp>
        <p:nvSpPr>
          <p:cNvPr id="20" name="Text 15"/>
          <p:cNvSpPr/>
          <p:nvPr/>
        </p:nvSpPr>
        <p:spPr>
          <a:xfrm>
            <a:off x="6517760" y="1824186"/>
            <a:ext cx="2161642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医生可以在后台管理自己的排班信息，查看预约情况，调整出诊时间等。同时，医生还可以查看和管理患者的预约信息，确认或取消预约，查看患者病历记录等。</a:t>
            </a:r>
            <a:endParaRPr lang="en-US" sz="144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系统测试结果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38" y="1163096"/>
            <a:ext cx="8135797" cy="323592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26" y="1429421"/>
            <a:ext cx="401272" cy="41632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089" y="1163096"/>
            <a:ext cx="436171" cy="447056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362" y="1261609"/>
            <a:ext cx="436171" cy="44705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376390" y="2049383"/>
            <a:ext cx="1914148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测试环境搭建</a:t>
            </a:r>
            <a:endParaRPr lang="en-US" sz="1440" dirty="0"/>
          </a:p>
        </p:txBody>
      </p:sp>
      <p:sp>
        <p:nvSpPr>
          <p:cNvPr id="8" name="Text 2"/>
          <p:cNvSpPr/>
          <p:nvPr/>
        </p:nvSpPr>
        <p:spPr>
          <a:xfrm>
            <a:off x="376390" y="2460863"/>
            <a:ext cx="1914148" cy="1655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在系统测试的初期阶段，我们首先构建了一个模拟真实操作环境的测试平台，确保所有测试都在与实际使用场景高度相似的条件下进行，以获得可靠的测试结果。</a:t>
            </a:r>
            <a:endParaRPr lang="en-US" sz="1440" dirty="0"/>
          </a:p>
        </p:txBody>
      </p:sp>
      <p:sp>
        <p:nvSpPr>
          <p:cNvPr id="9" name="Text 3"/>
          <p:cNvSpPr/>
          <p:nvPr/>
        </p:nvSpPr>
        <p:spPr>
          <a:xfrm>
            <a:off x="2576779" y="1866290"/>
            <a:ext cx="1913839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功能性能评估</a:t>
            </a:r>
            <a:endParaRPr lang="en-US" sz="1440" dirty="0"/>
          </a:p>
        </p:txBody>
      </p:sp>
      <p:sp>
        <p:nvSpPr>
          <p:cNvPr id="10" name="Text 4"/>
          <p:cNvSpPr/>
          <p:nvPr/>
        </p:nvSpPr>
        <p:spPr>
          <a:xfrm>
            <a:off x="2576503" y="2278685"/>
            <a:ext cx="1913839" cy="1655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我们对系统的各项功能进行了全面的性能评估，包括响应时间、处理能力和并发用户支持等关键指标，以确保系统在高负载情况下仍能保持稳定运行。</a:t>
            </a:r>
            <a:endParaRPr lang="en-US" sz="1440" dirty="0"/>
          </a:p>
        </p:txBody>
      </p:sp>
      <p:sp>
        <p:nvSpPr>
          <p:cNvPr id="11" name="Text 5"/>
          <p:cNvSpPr/>
          <p:nvPr/>
        </p:nvSpPr>
        <p:spPr>
          <a:xfrm>
            <a:off x="4703674" y="2141525"/>
            <a:ext cx="1913839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安全性和稳定性测试</a:t>
            </a:r>
            <a:endParaRPr lang="en-US" sz="1440" dirty="0"/>
          </a:p>
        </p:txBody>
      </p:sp>
      <p:sp>
        <p:nvSpPr>
          <p:cNvPr id="12" name="Text 6"/>
          <p:cNvSpPr/>
          <p:nvPr/>
        </p:nvSpPr>
        <p:spPr>
          <a:xfrm>
            <a:off x="4703612" y="2553919"/>
            <a:ext cx="1913839" cy="1655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安全性和稳定性是系统测试中的重要环节，我们通过模拟各种攻击场景和异常情况，验证系统的安全防护措施和恢复能力，确保用户数据的安全和系统的稳定运行。</a:t>
            </a:r>
            <a:endParaRPr lang="en-US" sz="144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8705" y="1831151"/>
            <a:ext cx="4219064" cy="10881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475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感谢观看</a:t>
            </a:r>
            <a:endParaRPr lang="en-US" sz="144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01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系统开发背景</a:t>
            </a:r>
            <a:endParaRPr lang="en-US" sz="144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乡镇医院信息化滞后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1163262" y="1262153"/>
            <a:ext cx="1151947" cy="1151947"/>
          </a:xfrm>
          <a:custGeom>
            <a:avLst/>
            <a:gdLst/>
            <a:ahLst/>
            <a:cxnLst/>
            <a:rect l="l" t="t" r="r" b="b"/>
            <a:pathLst>
              <a:path w="1151947" h="1151947">
                <a:moveTo>
                  <a:pt x="575974" y="0"/>
                </a:moveTo>
                <a:moveTo>
                  <a:pt x="575974" y="0"/>
                </a:moveTo>
                <a:cubicBezTo>
                  <a:pt x="893862" y="0"/>
                  <a:pt x="1151947" y="258085"/>
                  <a:pt x="1151947" y="575974"/>
                </a:cubicBezTo>
                <a:cubicBezTo>
                  <a:pt x="1151947" y="893862"/>
                  <a:pt x="893862" y="1151947"/>
                  <a:pt x="575974" y="1151947"/>
                </a:cubicBezTo>
                <a:cubicBezTo>
                  <a:pt x="258085" y="1151947"/>
                  <a:pt x="0" y="893862"/>
                  <a:pt x="0" y="575974"/>
                </a:cubicBezTo>
                <a:cubicBezTo>
                  <a:pt x="0" y="258085"/>
                  <a:pt x="258085" y="0"/>
                  <a:pt x="575974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38100">
            <a:solidFill>
              <a:srgbClr val="69BBE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44840" y="1262153"/>
            <a:ext cx="1151947" cy="1151947"/>
          </a:xfrm>
          <a:custGeom>
            <a:avLst/>
            <a:gdLst/>
            <a:ahLst/>
            <a:cxnLst/>
            <a:rect l="l" t="t" r="r" b="b"/>
            <a:pathLst>
              <a:path w="1151947" h="1151947">
                <a:moveTo>
                  <a:pt x="575974" y="0"/>
                </a:moveTo>
                <a:moveTo>
                  <a:pt x="575974" y="0"/>
                </a:moveTo>
                <a:cubicBezTo>
                  <a:pt x="893862" y="0"/>
                  <a:pt x="1151947" y="258085"/>
                  <a:pt x="1151947" y="575974"/>
                </a:cubicBezTo>
                <a:cubicBezTo>
                  <a:pt x="1151947" y="893862"/>
                  <a:pt x="893862" y="1151947"/>
                  <a:pt x="575974" y="1151947"/>
                </a:cubicBezTo>
                <a:cubicBezTo>
                  <a:pt x="258085" y="1151947"/>
                  <a:pt x="0" y="893862"/>
                  <a:pt x="0" y="575974"/>
                </a:cubicBezTo>
                <a:cubicBezTo>
                  <a:pt x="0" y="258085"/>
                  <a:pt x="258085" y="0"/>
                  <a:pt x="575974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38100">
            <a:solidFill>
              <a:srgbClr val="69BBE3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876" y="1492766"/>
            <a:ext cx="690721" cy="690721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924" y="1582237"/>
            <a:ext cx="511778" cy="51177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3850635" y="1080185"/>
            <a:ext cx="1442730" cy="1442730"/>
          </a:xfrm>
          <a:custGeom>
            <a:avLst/>
            <a:gdLst/>
            <a:ahLst/>
            <a:cxnLst/>
            <a:rect l="l" t="t" r="r" b="b"/>
            <a:pathLst>
              <a:path w="1442730" h="1442730">
                <a:moveTo>
                  <a:pt x="721365" y="0"/>
                </a:moveTo>
                <a:moveTo>
                  <a:pt x="721365" y="0"/>
                </a:moveTo>
                <a:cubicBezTo>
                  <a:pt x="1119497" y="0"/>
                  <a:pt x="1442730" y="323233"/>
                  <a:pt x="1442730" y="721365"/>
                </a:cubicBezTo>
                <a:cubicBezTo>
                  <a:pt x="1442730" y="1119497"/>
                  <a:pt x="1119497" y="1442730"/>
                  <a:pt x="721365" y="1442730"/>
                </a:cubicBezTo>
                <a:cubicBezTo>
                  <a:pt x="323233" y="1442730"/>
                  <a:pt x="0" y="1119497"/>
                  <a:pt x="0" y="721365"/>
                </a:cubicBezTo>
                <a:cubicBezTo>
                  <a:pt x="0" y="323233"/>
                  <a:pt x="323233" y="0"/>
                  <a:pt x="721365" y="0"/>
                </a:cubicBezTo>
                <a:close/>
              </a:path>
            </a:pathLst>
          </a:custGeom>
          <a:solidFill>
            <a:srgbClr val="328CB2">
              <a:alpha val="0"/>
            </a:srgbClr>
          </a:solidFill>
          <a:ln w="38100">
            <a:solidFill>
              <a:srgbClr val="328CB2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456" y="1445006"/>
            <a:ext cx="713089" cy="71308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58844" y="2594576"/>
            <a:ext cx="2760785" cy="483319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69BBE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挂号方式落后</a:t>
            </a:r>
            <a:endParaRPr lang="en-US" sz="1440" dirty="0"/>
          </a:p>
        </p:txBody>
      </p:sp>
      <p:sp>
        <p:nvSpPr>
          <p:cNvPr id="10" name="Text 5"/>
          <p:cNvSpPr/>
          <p:nvPr/>
        </p:nvSpPr>
        <p:spPr>
          <a:xfrm>
            <a:off x="682353" y="3105327"/>
            <a:ext cx="2113767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乡镇医院普遍采用现场排队挂号，导致患者等待时间长，医生工作压力大，医疗资源分配不均，尤其在人口流动大的乡镇地区，高峰期挂号难、就诊秩序混乱现象严重。</a:t>
            </a:r>
            <a:endParaRPr lang="en-US" sz="1440" dirty="0"/>
          </a:p>
        </p:txBody>
      </p:sp>
      <p:sp>
        <p:nvSpPr>
          <p:cNvPr id="11" name="Text 6"/>
          <p:cNvSpPr/>
          <p:nvPr/>
        </p:nvSpPr>
        <p:spPr>
          <a:xfrm>
            <a:off x="3191713" y="2719426"/>
            <a:ext cx="2760574" cy="48371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信息化建设不足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3514954" y="3229661"/>
            <a:ext cx="2114093" cy="12344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由于信息化基础设施和技术水平限制，乡镇医院在预约系统开发上面临困难，需要结合乡镇实际需求进行定制化开发，以提升医疗服务效率和质量。</a:t>
            </a:r>
            <a:endParaRPr lang="en-US" sz="1440" dirty="0"/>
          </a:p>
        </p:txBody>
      </p:sp>
      <p:sp>
        <p:nvSpPr>
          <p:cNvPr id="13" name="Text 8"/>
          <p:cNvSpPr/>
          <p:nvPr/>
        </p:nvSpPr>
        <p:spPr>
          <a:xfrm>
            <a:off x="6040526" y="2594153"/>
            <a:ext cx="2760574" cy="48371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69BBE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专门研究较少</a:t>
            </a:r>
            <a:endParaRPr lang="en-US" sz="1440" dirty="0"/>
          </a:p>
        </p:txBody>
      </p:sp>
      <p:sp>
        <p:nvSpPr>
          <p:cNvPr id="14" name="Text 9"/>
          <p:cNvSpPr/>
          <p:nvPr/>
        </p:nvSpPr>
        <p:spPr>
          <a:xfrm>
            <a:off x="6363767" y="3105302"/>
            <a:ext cx="2114093" cy="12344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国内对乡镇医院挂号系统的研究相对较少，特别是在数据安全、系统稳定性及适老化设计等方面的探索仍有不足，这限制了乡镇医院信息化的发展。</a:t>
            </a:r>
            <a:endParaRPr lang="en-US" sz="144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传统挂号模式问题</a:t>
            </a:r>
            <a:endParaRPr lang="en-US" sz="144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38" y="1163096"/>
            <a:ext cx="8135797" cy="323592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26" y="1429421"/>
            <a:ext cx="401272" cy="41632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089" y="1163096"/>
            <a:ext cx="436171" cy="447056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362" y="1261609"/>
            <a:ext cx="436171" cy="44705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376390" y="2049383"/>
            <a:ext cx="1914148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患者候诊时间长</a:t>
            </a:r>
            <a:endParaRPr lang="en-US" sz="1440" dirty="0"/>
          </a:p>
        </p:txBody>
      </p:sp>
      <p:sp>
        <p:nvSpPr>
          <p:cNvPr id="8" name="Text 2"/>
          <p:cNvSpPr/>
          <p:nvPr/>
        </p:nvSpPr>
        <p:spPr>
          <a:xfrm>
            <a:off x="376390" y="2460863"/>
            <a:ext cx="1914148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在传统挂号模式下，患者需在医院现场排队等待，尤其在乡镇医院，这一过程往往耗时甚长，导致患者大量时间被消耗在等待中，影响了就医体验。</a:t>
            </a:r>
            <a:endParaRPr lang="en-US" sz="1440" dirty="0"/>
          </a:p>
        </p:txBody>
      </p:sp>
      <p:sp>
        <p:nvSpPr>
          <p:cNvPr id="9" name="Text 3"/>
          <p:cNvSpPr/>
          <p:nvPr/>
        </p:nvSpPr>
        <p:spPr>
          <a:xfrm>
            <a:off x="2576779" y="1866290"/>
            <a:ext cx="1913839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医生工作负担重</a:t>
            </a:r>
            <a:endParaRPr lang="en-US" sz="1440" dirty="0"/>
          </a:p>
        </p:txBody>
      </p:sp>
      <p:sp>
        <p:nvSpPr>
          <p:cNvPr id="10" name="Text 4"/>
          <p:cNvSpPr/>
          <p:nvPr/>
        </p:nvSpPr>
        <p:spPr>
          <a:xfrm>
            <a:off x="2576503" y="2278685"/>
            <a:ext cx="1913839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由于患者集中在特定时间段内挂号就诊，医生在短时间内需接待众多患者，这不仅加重了医生的工作负担，也可能影响诊疗质量。</a:t>
            </a:r>
            <a:endParaRPr lang="en-US" sz="1440" dirty="0"/>
          </a:p>
        </p:txBody>
      </p:sp>
      <p:sp>
        <p:nvSpPr>
          <p:cNvPr id="11" name="Text 5"/>
          <p:cNvSpPr/>
          <p:nvPr/>
        </p:nvSpPr>
        <p:spPr>
          <a:xfrm>
            <a:off x="4703674" y="2141525"/>
            <a:ext cx="1913839" cy="356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医疗资源分配不均</a:t>
            </a:r>
            <a:endParaRPr lang="en-US" sz="1440" dirty="0"/>
          </a:p>
        </p:txBody>
      </p:sp>
      <p:sp>
        <p:nvSpPr>
          <p:cNvPr id="12" name="Text 6"/>
          <p:cNvSpPr/>
          <p:nvPr/>
        </p:nvSpPr>
        <p:spPr>
          <a:xfrm>
            <a:off x="4703612" y="2553919"/>
            <a:ext cx="1913839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传统挂号方式难以根据实际需求合理调配医疗资源，造成某些时段或科室人满为患，而其他时段或科室则资源闲置，降低了医疗服务效率。</a:t>
            </a:r>
            <a:endParaRPr lang="en-US" sz="14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3" y="1222687"/>
            <a:ext cx="1882760" cy="1819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8352" b="1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02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03023" y="2507428"/>
            <a:ext cx="3807290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88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系统功能模块</a:t>
            </a:r>
            <a:endParaRPr lang="en-US" sz="14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个人中心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 rot="10800000">
            <a:off x="4909953" y="1020337"/>
            <a:ext cx="3897234" cy="3267735"/>
          </a:xfrm>
          <a:custGeom>
            <a:avLst/>
            <a:gdLst/>
            <a:ahLst/>
            <a:cxnLst/>
            <a:rect l="l" t="t" r="r" b="b"/>
            <a:pathLst>
              <a:path w="3897234" h="3267735">
                <a:moveTo>
                  <a:pt x="1364032" y="326774"/>
                </a:moveTo>
                <a:moveTo>
                  <a:pt x="1364032" y="326774"/>
                </a:moveTo>
                <a:lnTo>
                  <a:pt x="0" y="2614188"/>
                </a:lnTo>
                <a:quadBezTo>
                  <a:pt x="0" y="3267735"/>
                  <a:pt x="779447" y="3267735"/>
                </a:quadBezTo>
                <a:lnTo>
                  <a:pt x="3117787" y="3267735"/>
                </a:lnTo>
                <a:quadBezTo>
                  <a:pt x="3897234" y="3267735"/>
                  <a:pt x="3897234" y="2614188"/>
                </a:quadBezTo>
                <a:lnTo>
                  <a:pt x="2533202" y="326774"/>
                </a:lnTo>
                <a:quadBezTo>
                  <a:pt x="1948617" y="-326774"/>
                  <a:pt x="1364032" y="326774"/>
                </a:quadBezTo>
                <a:close/>
              </a:path>
            </a:pathLst>
          </a:custGeom>
          <a:solidFill>
            <a:srgbClr val="328CB2">
              <a:alpha val="16863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427116" y="3361506"/>
            <a:ext cx="862908" cy="827543"/>
          </a:xfrm>
          <a:custGeom>
            <a:avLst/>
            <a:gdLst/>
            <a:ahLst/>
            <a:cxnLst/>
            <a:rect l="l" t="t" r="r" b="b"/>
            <a:pathLst>
              <a:path w="862908" h="827543">
                <a:moveTo>
                  <a:pt x="431454" y="0"/>
                </a:moveTo>
                <a:moveTo>
                  <a:pt x="431454" y="0"/>
                </a:moveTo>
                <a:cubicBezTo>
                  <a:pt x="669580" y="0"/>
                  <a:pt x="862908" y="185405"/>
                  <a:pt x="862908" y="413772"/>
                </a:cubicBezTo>
                <a:cubicBezTo>
                  <a:pt x="862908" y="642138"/>
                  <a:pt x="669580" y="827543"/>
                  <a:pt x="431454" y="827543"/>
                </a:cubicBezTo>
                <a:cubicBezTo>
                  <a:pt x="193328" y="827543"/>
                  <a:pt x="0" y="642138"/>
                  <a:pt x="0" y="413772"/>
                </a:cubicBezTo>
                <a:cubicBezTo>
                  <a:pt x="0" y="185405"/>
                  <a:pt x="193328" y="0"/>
                  <a:pt x="431454" y="0"/>
                </a:cubic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5" name="Shape 3"/>
          <p:cNvSpPr/>
          <p:nvPr/>
        </p:nvSpPr>
        <p:spPr>
          <a:xfrm>
            <a:off x="5090315" y="1211308"/>
            <a:ext cx="3543583" cy="671937"/>
          </a:xfrm>
          <a:custGeom>
            <a:avLst/>
            <a:gdLst/>
            <a:ahLst/>
            <a:cxnLst/>
            <a:rect l="l" t="t" r="r" b="b"/>
            <a:pathLst>
              <a:path w="3543583" h="671937">
                <a:moveTo>
                  <a:pt x="335968" y="0"/>
                </a:moveTo>
                <a:moveTo>
                  <a:pt x="335968" y="0"/>
                </a:moveTo>
                <a:lnTo>
                  <a:pt x="3207614" y="0"/>
                </a:lnTo>
                <a:quadBezTo>
                  <a:pt x="3543583" y="0"/>
                  <a:pt x="3543583" y="335968"/>
                </a:quadBezTo>
                <a:lnTo>
                  <a:pt x="3543583" y="335968"/>
                </a:lnTo>
                <a:quadBezTo>
                  <a:pt x="3543583" y="671937"/>
                  <a:pt x="3207614" y="671937"/>
                </a:quadBezTo>
                <a:lnTo>
                  <a:pt x="335968" y="671937"/>
                </a:lnTo>
                <a:quadBezTo>
                  <a:pt x="0" y="671937"/>
                  <a:pt x="0" y="335968"/>
                </a:quadBezTo>
                <a:lnTo>
                  <a:pt x="0" y="335968"/>
                </a:lnTo>
                <a:quadBezTo>
                  <a:pt x="0" y="0"/>
                  <a:pt x="335968" y="0"/>
                </a:quadBezTo>
                <a:close/>
              </a:path>
            </a:pathLst>
          </a:custGeom>
          <a:solidFill>
            <a:srgbClr val="328CB2"/>
          </a:solidFill>
          <a:ln/>
        </p:spPr>
      </p:sp>
      <p:sp>
        <p:nvSpPr>
          <p:cNvPr id="6" name="Shape 4"/>
          <p:cNvSpPr/>
          <p:nvPr/>
        </p:nvSpPr>
        <p:spPr>
          <a:xfrm>
            <a:off x="5716277" y="2229314"/>
            <a:ext cx="2291658" cy="671937"/>
          </a:xfrm>
          <a:custGeom>
            <a:avLst/>
            <a:gdLst/>
            <a:ahLst/>
            <a:cxnLst/>
            <a:rect l="l" t="t" r="r" b="b"/>
            <a:pathLst>
              <a:path w="2291658" h="671937">
                <a:moveTo>
                  <a:pt x="335968" y="0"/>
                </a:moveTo>
                <a:moveTo>
                  <a:pt x="335968" y="0"/>
                </a:moveTo>
                <a:lnTo>
                  <a:pt x="1955690" y="0"/>
                </a:lnTo>
                <a:quadBezTo>
                  <a:pt x="2291658" y="0"/>
                  <a:pt x="2291658" y="335968"/>
                </a:quadBezTo>
                <a:lnTo>
                  <a:pt x="2291658" y="335968"/>
                </a:lnTo>
                <a:quadBezTo>
                  <a:pt x="2291658" y="671937"/>
                  <a:pt x="1955690" y="671937"/>
                </a:quadBezTo>
                <a:lnTo>
                  <a:pt x="335968" y="671937"/>
                </a:lnTo>
                <a:quadBezTo>
                  <a:pt x="0" y="671937"/>
                  <a:pt x="0" y="335968"/>
                </a:quadBezTo>
                <a:lnTo>
                  <a:pt x="0" y="335968"/>
                </a:lnTo>
                <a:quadBezTo>
                  <a:pt x="0" y="0"/>
                  <a:pt x="335968" y="0"/>
                </a:quadBezTo>
                <a:close/>
              </a:path>
            </a:pathLst>
          </a:custGeom>
          <a:solidFill>
            <a:srgbClr val="328CB2">
              <a:alpha val="5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687194" y="1552559"/>
            <a:ext cx="950314" cy="0"/>
          </a:xfrm>
          <a:custGeom>
            <a:avLst/>
            <a:gdLst/>
            <a:ahLst/>
            <a:cxnLst/>
            <a:rect l="l" t="t" r="r" b="b"/>
            <a:pathLst>
              <a:path w="950314" h="0">
                <a:moveTo>
                  <a:pt x="950314" y="0"/>
                </a:moveTo>
                <a:moveTo>
                  <a:pt x="950314" y="0"/>
                </a:moveTo>
                <a:lnTo>
                  <a:pt x="475157" y="0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328CB2"/>
            </a:solidFill>
            <a:prstDash val="solid"/>
            <a:headEnd type="none"/>
            <a:tailEnd type="arrow"/>
          </a:ln>
        </p:spPr>
      </p:sp>
      <p:sp>
        <p:nvSpPr>
          <p:cNvPr id="8" name="Text 6"/>
          <p:cNvSpPr/>
          <p:nvPr/>
        </p:nvSpPr>
        <p:spPr>
          <a:xfrm>
            <a:off x="6551011" y="3519246"/>
            <a:ext cx="6151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01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6551011" y="2309250"/>
            <a:ext cx="6151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02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6551011" y="1291245"/>
            <a:ext cx="6151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03</a:t>
            </a:r>
            <a:endParaRPr lang="en-US" sz="1440" dirty="0"/>
          </a:p>
        </p:txBody>
      </p:sp>
      <p:sp>
        <p:nvSpPr>
          <p:cNvPr id="11" name="Shape 9"/>
          <p:cNvSpPr/>
          <p:nvPr/>
        </p:nvSpPr>
        <p:spPr>
          <a:xfrm>
            <a:off x="4344476" y="2755929"/>
            <a:ext cx="950314" cy="0"/>
          </a:xfrm>
          <a:custGeom>
            <a:avLst/>
            <a:gdLst/>
            <a:ahLst/>
            <a:cxnLst/>
            <a:rect l="l" t="t" r="r" b="b"/>
            <a:pathLst>
              <a:path w="950314" h="0">
                <a:moveTo>
                  <a:pt x="950314" y="0"/>
                </a:moveTo>
                <a:moveTo>
                  <a:pt x="950314" y="0"/>
                </a:moveTo>
                <a:lnTo>
                  <a:pt x="475157" y="0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328CB2"/>
            </a:solidFill>
            <a:prstDash val="solid"/>
            <a:headEnd type="none"/>
            <a:tailEnd type="arrow"/>
          </a:ln>
        </p:spPr>
      </p:sp>
      <p:sp>
        <p:nvSpPr>
          <p:cNvPr id="12" name="Shape 10"/>
          <p:cNvSpPr/>
          <p:nvPr/>
        </p:nvSpPr>
        <p:spPr>
          <a:xfrm>
            <a:off x="4952246" y="3962166"/>
            <a:ext cx="950314" cy="0"/>
          </a:xfrm>
          <a:custGeom>
            <a:avLst/>
            <a:gdLst/>
            <a:ahLst/>
            <a:cxnLst/>
            <a:rect l="l" t="t" r="r" b="b"/>
            <a:pathLst>
              <a:path w="950314" h="0">
                <a:moveTo>
                  <a:pt x="950314" y="0"/>
                </a:moveTo>
                <a:moveTo>
                  <a:pt x="950314" y="0"/>
                </a:moveTo>
                <a:lnTo>
                  <a:pt x="475157" y="0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328CB2"/>
            </a:solidFill>
            <a:prstDash val="solid"/>
            <a:headEnd type="none"/>
            <a:tailEnd type="arrow"/>
          </a:ln>
        </p:spPr>
      </p:sp>
      <p:sp>
        <p:nvSpPr>
          <p:cNvPr id="13" name="Text 11"/>
          <p:cNvSpPr/>
          <p:nvPr/>
        </p:nvSpPr>
        <p:spPr>
          <a:xfrm>
            <a:off x="359105" y="999911"/>
            <a:ext cx="3201525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个人中心的定义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59105" y="1234021"/>
            <a:ext cx="3201661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个人中心是一个以用户为核心，提供个性化服务和内容的功能模块，旨在满足用户的特定需求和偏好，提升用户体验。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685074" y="2393600"/>
            <a:ext cx="337780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个人中心的重要性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85074" y="2623414"/>
            <a:ext cx="3377800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个人中心对于提高用户满意度和忠诚度至关重要，它通过定制化的内容和服务，使用户感到被重视和理解，从而增强用户与平台的连接。</a:t>
            </a:r>
            <a:endParaRPr lang="en-US" sz="1440" dirty="0"/>
          </a:p>
        </p:txBody>
      </p:sp>
      <p:sp>
        <p:nvSpPr>
          <p:cNvPr id="17" name="Text 15"/>
          <p:cNvSpPr/>
          <p:nvPr/>
        </p:nvSpPr>
        <p:spPr>
          <a:xfrm>
            <a:off x="1160809" y="3729838"/>
            <a:ext cx="3633390" cy="3749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b"/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个人中心的发展趋势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1160809" y="3966667"/>
            <a:ext cx="3633390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008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随着技术的进步，个人中心正朝着更加智能化、自动化的方向发展，利用大数据和人工智能为用户提供更精准、更个性化的服务体验。</a:t>
            </a:r>
            <a:endParaRPr lang="en-US" sz="14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用户管理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968141" y="139932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328CB2">
              <a:alpha val="4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343003" y="978704"/>
            <a:ext cx="972611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432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01</a:t>
            </a:r>
            <a:endParaRPr lang="en-US" sz="1440" dirty="0"/>
          </a:p>
        </p:txBody>
      </p:sp>
      <p:sp>
        <p:nvSpPr>
          <p:cNvPr id="5" name="Shape 3"/>
          <p:cNvSpPr/>
          <p:nvPr/>
        </p:nvSpPr>
        <p:spPr>
          <a:xfrm>
            <a:off x="6858301" y="139932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328CB2">
              <a:alpha val="4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233162" y="978704"/>
            <a:ext cx="972611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432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03</a:t>
            </a:r>
            <a:endParaRPr lang="en-US" sz="1440" dirty="0"/>
          </a:p>
        </p:txBody>
      </p:sp>
      <p:sp>
        <p:nvSpPr>
          <p:cNvPr id="7" name="Shape 5"/>
          <p:cNvSpPr/>
          <p:nvPr/>
        </p:nvSpPr>
        <p:spPr>
          <a:xfrm>
            <a:off x="3904076" y="1399328"/>
            <a:ext cx="182880" cy="182880"/>
          </a:xfrm>
          <a:custGeom>
            <a:avLst/>
            <a:gdLst/>
            <a:ahLst/>
            <a:cxnLst/>
            <a:rect l="l" t="t" r="r" b="b"/>
            <a:pathLst>
              <a:path w="182880" h="182880">
                <a:moveTo>
                  <a:pt x="91440" y="0"/>
                </a:moveTo>
                <a:moveTo>
                  <a:pt x="91440" y="0"/>
                </a:moveTo>
                <a:cubicBezTo>
                  <a:pt x="141907" y="0"/>
                  <a:pt x="182880" y="40973"/>
                  <a:pt x="182880" y="91440"/>
                </a:cubicBezTo>
                <a:cubicBezTo>
                  <a:pt x="182880" y="141907"/>
                  <a:pt x="141907" y="182880"/>
                  <a:pt x="91440" y="182880"/>
                </a:cubicBezTo>
                <a:cubicBezTo>
                  <a:pt x="40973" y="182880"/>
                  <a:pt x="0" y="141907"/>
                  <a:pt x="0" y="91440"/>
                </a:cubicBezTo>
                <a:cubicBezTo>
                  <a:pt x="0" y="40973"/>
                  <a:pt x="40973" y="0"/>
                  <a:pt x="91440" y="0"/>
                </a:cubicBezTo>
                <a:close/>
              </a:path>
            </a:pathLst>
          </a:custGeom>
          <a:solidFill>
            <a:srgbClr val="328CB2">
              <a:alpha val="4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3278937" y="978704"/>
            <a:ext cx="972611" cy="73152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4320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02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343003" y="1808683"/>
            <a:ext cx="2567635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用户注册流程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343003" y="2457650"/>
            <a:ext cx="2567635" cy="120700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用户通过填写个人信息创建账户，系统验证信息后生成唯一账号，确保用户身份的合法性和准确性，为后续操作打下基础。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3278935" y="1808426"/>
            <a:ext cx="2567635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登录与权限控制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3278937" y="2457907"/>
            <a:ext cx="2567635" cy="120700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用户使用用户名和密码登录，系统根据角色限制访问权限，保障数据安全，同时提供个性化服务，提升用户体验。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233362" y="1808683"/>
            <a:ext cx="2567635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信息修改与账户管理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6233162" y="2457907"/>
            <a:ext cx="2567635" cy="120700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用户可在个人中心修改信息，系统验证后更新数据库，支持用户注销或删除账户，确保用户数据的时效性和安全性。</a:t>
            </a:r>
            <a:endParaRPr lang="en-US" sz="144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6998" y="175395"/>
            <a:ext cx="8032509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1E6E90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排班预约</a:t>
            </a:r>
            <a:endParaRPr lang="en-US" sz="1440" dirty="0"/>
          </a:p>
        </p:txBody>
      </p:sp>
      <p:pic>
        <p:nvPicPr>
          <p:cNvPr id="3" name="Image 0" descr="https://sgw-dx.xf-yun.com/api/v1/sparkdesk/_1744956975578b1c0696ba4ac453fbfc5bbe019a092f2.jpg?authorization=c2ltcGxlLWp3dCBhaz1zcGFya2Rlc2s4MDAwMDAwMDAwMDE7ZXhwPTMzMjE3NTY5NzU7YWxnbz1obWFjLXNoYTI1NjtzaWc9UVhXWXBmb2NvZWFTTWFWdlBjVng2NGJnQjdZLzZoanV2SDlxWGc4SEdlST0=&amp;x_location=7YfmxI7B7uKO7jlRxIftd6UofXD=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245567" y="945574"/>
            <a:ext cx="2668369" cy="14990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5567" y="2532534"/>
            <a:ext cx="2668369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排班预约系统简介</a:t>
            </a:r>
            <a:endParaRPr lang="en-US" sz="1440" dirty="0"/>
          </a:p>
        </p:txBody>
      </p:sp>
      <p:sp>
        <p:nvSpPr>
          <p:cNvPr id="5" name="Text 2"/>
          <p:cNvSpPr/>
          <p:nvPr/>
        </p:nvSpPr>
        <p:spPr>
          <a:xfrm>
            <a:off x="245567" y="3117417"/>
            <a:ext cx="2668369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排班预约系统是一种智能化工具，旨在简化员工排班和客户预约流程。通过自动化管理，它能有效减少人为错误，提高整体工作效率。</a:t>
            </a:r>
            <a:endParaRPr lang="en-US" sz="1440" dirty="0"/>
          </a:p>
        </p:txBody>
      </p:sp>
      <p:pic>
        <p:nvPicPr>
          <p:cNvPr id="6" name="Image 1" descr="https://sgw-dx.xf-yun.com/api/v1/sparkdesk/_17449569786781ef5c05f689f491da849d9ad5599e34f.jpg?authorization=c2ltcGxlLWp3dCBhaz1zcGFya2Rlc2s4MDAwMDAwMDAwMDE7ZXhwPTMzMjE3NTY5Nzg7YWxnbz1obWFjLXNoYTI1NjtzaWc9TjhnUkRBQ1N0aXpSQW9yNXM0YjNBcmtwUVM2Q0NjT2RDTTc0UjF3N2dmVT0=&amp;x_location=7YfmxI7B7uKO7jlRxIftd6UofXD=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3259189" y="945574"/>
            <a:ext cx="2668369" cy="14990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259189" y="2532534"/>
            <a:ext cx="2668369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排班预约的优势</a:t>
            </a:r>
            <a:endParaRPr lang="en-US" sz="1440" dirty="0"/>
          </a:p>
        </p:txBody>
      </p:sp>
      <p:sp>
        <p:nvSpPr>
          <p:cNvPr id="8" name="Text 4"/>
          <p:cNvSpPr/>
          <p:nvPr/>
        </p:nvSpPr>
        <p:spPr>
          <a:xfrm>
            <a:off x="3259189" y="3117417"/>
            <a:ext cx="2668369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使用排班预约系统可以确保资源的最优分配，同时提升员工满意度和客户服务质量。这种系统还能实时更新数据，保证信息的准确与及时。</a:t>
            </a:r>
            <a:endParaRPr lang="en-US" sz="1440" dirty="0"/>
          </a:p>
        </p:txBody>
      </p:sp>
      <p:pic>
        <p:nvPicPr>
          <p:cNvPr id="9" name="Image 2" descr="https://sgw-dx.xf-yun.com/api/v1/sparkdesk/_174495698196376183c47c0124f1e9463118a049db739.jpg?authorization=c2ltcGxlLWp3dCBhaz1zcGFya2Rlc2s4MDAwMDAwMDAwMDE7ZXhwPTMzMjE3NTY5ODE7YWxnbz1obWFjLXNoYTI1NjtzaWc9TDVkWm96WTdiMjczMlhIZTFaWHZaREFRMEVCZXBUQWhla2JRSFpQQU1kdz0=&amp;x_location=7YfmxI7B7uKO7jlRxIftd6UofXD=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6230064" y="945574"/>
            <a:ext cx="2668369" cy="14990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230064" y="2534254"/>
            <a:ext cx="2668369" cy="4206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28CB2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实施排班预约的步骤</a:t>
            </a:r>
            <a:endParaRPr lang="en-US" sz="1440" dirty="0"/>
          </a:p>
        </p:txBody>
      </p:sp>
      <p:sp>
        <p:nvSpPr>
          <p:cNvPr id="11" name="Text 6"/>
          <p:cNvSpPr/>
          <p:nvPr/>
        </p:nvSpPr>
        <p:spPr>
          <a:xfrm>
            <a:off x="6230064" y="3119137"/>
            <a:ext cx="2668369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实施排班预约系统首先需要评估现有工作流程，然后选择合适的软件解决方案，接着进行系统集成和员工培训，最后监控效果并持续优化。</a:t>
            </a:r>
            <a:endParaRPr lang="en-US" sz="144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2025-04-18T06:19:07Z</dcterms:created>
  <dcterms:modified xsi:type="dcterms:W3CDTF">2025-04-18T06:19:07Z</dcterms:modified>
</cp:coreProperties>
</file>